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5"/>
  </p:notesMasterIdLst>
  <p:sldIdLst>
    <p:sldId id="256" r:id="rId2"/>
    <p:sldId id="257" r:id="rId3"/>
    <p:sldId id="258" r:id="rId4"/>
    <p:sldId id="260" r:id="rId5"/>
    <p:sldId id="302" r:id="rId6"/>
    <p:sldId id="263" r:id="rId7"/>
    <p:sldId id="303" r:id="rId8"/>
    <p:sldId id="266" r:id="rId9"/>
    <p:sldId id="267" r:id="rId10"/>
    <p:sldId id="268" r:id="rId11"/>
    <p:sldId id="269" r:id="rId12"/>
    <p:sldId id="270" r:id="rId13"/>
    <p:sldId id="271" r:id="rId14"/>
    <p:sldId id="272"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304" r:id="rId34"/>
    <p:sldId id="293" r:id="rId35"/>
    <p:sldId id="305" r:id="rId36"/>
    <p:sldId id="306" r:id="rId37"/>
    <p:sldId id="296" r:id="rId38"/>
    <p:sldId id="297" r:id="rId39"/>
    <p:sldId id="298" r:id="rId40"/>
    <p:sldId id="299" r:id="rId41"/>
    <p:sldId id="300" r:id="rId42"/>
    <p:sldId id="301" r:id="rId43"/>
    <p:sldId id="307" r:id="rId4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06799F8-075E-4A3A-A7F6-7FBC6576F1A4}" styleName="テーマ スタイル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テーマ スタイル 2 - アクセント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4705"/>
  </p:normalViewPr>
  <p:slideViewPr>
    <p:cSldViewPr snapToGrid="0" snapToObjects="1">
      <p:cViewPr>
        <p:scale>
          <a:sx n="200" d="100"/>
          <a:sy n="200" d="100"/>
        </p:scale>
        <p:origin x="304" y="28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89B091-1CFA-374C-AC9E-7D949082CB57}"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kumimoji="1" lang="ja-JP" altLang="en-US"/>
        </a:p>
      </dgm:t>
    </dgm:pt>
    <dgm:pt modelId="{0ACC8566-CC86-1140-93FA-ABACFAF3E8BC}">
      <dgm:prSet phldrT="[テキスト]"/>
      <dgm:spPr>
        <a:solidFill>
          <a:schemeClr val="accent6"/>
        </a:solidFill>
      </dgm:spPr>
      <dgm:t>
        <a:bodyPr/>
        <a:lstStyle/>
        <a:p>
          <a:r>
            <a:rPr kumimoji="1" lang="en-US" altLang="ja-JP" dirty="0"/>
            <a:t>Sliding Window</a:t>
          </a:r>
          <a:r>
            <a:rPr kumimoji="1" lang="ja-JP" altLang="en-US"/>
            <a:t>時代</a:t>
          </a:r>
        </a:p>
      </dgm:t>
    </dgm:pt>
    <dgm:pt modelId="{17A67B7C-FD76-A244-BC2D-96364F4A4842}" type="parTrans" cxnId="{3E79E0D6-3A60-EA48-80DE-E7464574FD67}">
      <dgm:prSet/>
      <dgm:spPr/>
      <dgm:t>
        <a:bodyPr/>
        <a:lstStyle/>
        <a:p>
          <a:endParaRPr kumimoji="1" lang="ja-JP" altLang="en-US"/>
        </a:p>
      </dgm:t>
    </dgm:pt>
    <dgm:pt modelId="{75C914F1-DA88-6344-89C7-25D29BAC45E0}" type="sibTrans" cxnId="{3E79E0D6-3A60-EA48-80DE-E7464574FD67}">
      <dgm:prSet/>
      <dgm:spPr/>
      <dgm:t>
        <a:bodyPr/>
        <a:lstStyle/>
        <a:p>
          <a:endParaRPr kumimoji="1" lang="ja-JP" altLang="en-US"/>
        </a:p>
      </dgm:t>
    </dgm:pt>
    <dgm:pt modelId="{540C340E-39E7-1B4C-A301-00E6F4C14D3E}">
      <dgm:prSet phldrT="[テキスト]"/>
      <dgm:spPr>
        <a:solidFill>
          <a:schemeClr val="bg1">
            <a:alpha val="90000"/>
          </a:schemeClr>
        </a:solidFill>
      </dgm:spPr>
      <dgm:t>
        <a:bodyPr/>
        <a:lstStyle/>
        <a:p>
          <a:r>
            <a:rPr kumimoji="1" lang="ja-JP" altLang="en-US"/>
            <a:t>画像内すべてに</a:t>
          </a:r>
          <a:r>
            <a:rPr kumimoji="1" lang="en-US" altLang="ja-JP" dirty="0"/>
            <a:t>window</a:t>
          </a:r>
          <a:r>
            <a:rPr kumimoji="1" lang="ja-JP" altLang="en-US"/>
            <a:t>を走らせ検出</a:t>
          </a:r>
        </a:p>
      </dgm:t>
    </dgm:pt>
    <dgm:pt modelId="{46796FC9-DADF-EE40-B681-A8EC07D1D77A}" type="parTrans" cxnId="{7634D137-7AE3-4642-9931-E50A6442536E}">
      <dgm:prSet/>
      <dgm:spPr/>
      <dgm:t>
        <a:bodyPr/>
        <a:lstStyle/>
        <a:p>
          <a:endParaRPr kumimoji="1" lang="ja-JP" altLang="en-US"/>
        </a:p>
      </dgm:t>
    </dgm:pt>
    <dgm:pt modelId="{80992776-20EF-3D4E-AE75-18793F8AB7C4}" type="sibTrans" cxnId="{7634D137-7AE3-4642-9931-E50A6442536E}">
      <dgm:prSet/>
      <dgm:spPr/>
      <dgm:t>
        <a:bodyPr/>
        <a:lstStyle/>
        <a:p>
          <a:endParaRPr kumimoji="1" lang="ja-JP" altLang="en-US"/>
        </a:p>
      </dgm:t>
    </dgm:pt>
    <dgm:pt modelId="{46B0E548-D8EA-CC4C-AA6E-A97E84157FB6}">
      <dgm:prSet phldrT="[テキスト]"/>
      <dgm:spPr>
        <a:solidFill>
          <a:schemeClr val="bg1">
            <a:alpha val="90000"/>
          </a:schemeClr>
        </a:solidFill>
      </dgm:spPr>
      <dgm:t>
        <a:bodyPr/>
        <a:lstStyle/>
        <a:p>
          <a:r>
            <a:rPr kumimoji="1" lang="en-US" altLang="ja-JP" dirty="0"/>
            <a:t>DPM</a:t>
          </a:r>
          <a:endParaRPr kumimoji="1" lang="ja-JP" altLang="en-US"/>
        </a:p>
      </dgm:t>
    </dgm:pt>
    <dgm:pt modelId="{35E56879-C2C0-BA4C-99A0-58943DEAD8CA}" type="parTrans" cxnId="{2BFBE24E-7666-6446-A47F-F6D12CD6B545}">
      <dgm:prSet/>
      <dgm:spPr/>
      <dgm:t>
        <a:bodyPr/>
        <a:lstStyle/>
        <a:p>
          <a:endParaRPr kumimoji="1" lang="ja-JP" altLang="en-US"/>
        </a:p>
      </dgm:t>
    </dgm:pt>
    <dgm:pt modelId="{5880CDF4-6E77-F24F-843A-66C4FFD7204F}" type="sibTrans" cxnId="{2BFBE24E-7666-6446-A47F-F6D12CD6B545}">
      <dgm:prSet/>
      <dgm:spPr/>
      <dgm:t>
        <a:bodyPr/>
        <a:lstStyle/>
        <a:p>
          <a:endParaRPr kumimoji="1" lang="ja-JP" altLang="en-US"/>
        </a:p>
      </dgm:t>
    </dgm:pt>
    <dgm:pt modelId="{0722F624-B525-3949-B088-3D551C202232}">
      <dgm:prSet phldrT="[テキスト]"/>
      <dgm:spPr>
        <a:solidFill>
          <a:schemeClr val="accent6"/>
        </a:solidFill>
      </dgm:spPr>
      <dgm:t>
        <a:bodyPr/>
        <a:lstStyle/>
        <a:p>
          <a:r>
            <a:rPr kumimoji="1" lang="en-US" altLang="ja-JP" dirty="0"/>
            <a:t>Region Proposal</a:t>
          </a:r>
          <a:r>
            <a:rPr kumimoji="1" lang="ja-JP" altLang="en-US"/>
            <a:t> </a:t>
          </a:r>
          <a:r>
            <a:rPr kumimoji="1" lang="en-US" altLang="ja-JP" dirty="0"/>
            <a:t>Method + Deep Learning(two stage)</a:t>
          </a:r>
          <a:r>
            <a:rPr kumimoji="1" lang="ja-JP" altLang="en-US"/>
            <a:t>時代</a:t>
          </a:r>
        </a:p>
      </dgm:t>
    </dgm:pt>
    <dgm:pt modelId="{17F03F02-4356-6541-8951-38C96739501C}" type="parTrans" cxnId="{2A97EA12-ABAC-4746-9882-BD216270F7DF}">
      <dgm:prSet/>
      <dgm:spPr/>
      <dgm:t>
        <a:bodyPr/>
        <a:lstStyle/>
        <a:p>
          <a:endParaRPr kumimoji="1" lang="ja-JP" altLang="en-US"/>
        </a:p>
      </dgm:t>
    </dgm:pt>
    <dgm:pt modelId="{176374CC-4A96-424C-9968-68B7C7BF50C9}" type="sibTrans" cxnId="{2A97EA12-ABAC-4746-9882-BD216270F7DF}">
      <dgm:prSet/>
      <dgm:spPr/>
      <dgm:t>
        <a:bodyPr/>
        <a:lstStyle/>
        <a:p>
          <a:endParaRPr kumimoji="1" lang="ja-JP" altLang="en-US"/>
        </a:p>
      </dgm:t>
    </dgm:pt>
    <dgm:pt modelId="{AAF1A764-A782-794C-868A-2F1E55B20237}">
      <dgm:prSet phldrT="[テキスト]"/>
      <dgm:spPr>
        <a:solidFill>
          <a:schemeClr val="bg1">
            <a:alpha val="90000"/>
          </a:schemeClr>
        </a:solidFill>
      </dgm:spPr>
      <dgm:t>
        <a:bodyPr/>
        <a:lstStyle/>
        <a:p>
          <a:r>
            <a:rPr kumimoji="1" lang="ja-JP" altLang="en-US"/>
            <a:t>領域提案と識別を分離した二段構え</a:t>
          </a:r>
        </a:p>
      </dgm:t>
    </dgm:pt>
    <dgm:pt modelId="{FCBE5D47-6730-EB43-B42A-F253D26FA7DF}" type="parTrans" cxnId="{C1795261-A2C6-4C4E-8702-233E4B48E323}">
      <dgm:prSet/>
      <dgm:spPr/>
      <dgm:t>
        <a:bodyPr/>
        <a:lstStyle/>
        <a:p>
          <a:endParaRPr kumimoji="1" lang="ja-JP" altLang="en-US"/>
        </a:p>
      </dgm:t>
    </dgm:pt>
    <dgm:pt modelId="{ABB235DD-6C75-0740-B6B7-61F9DF109835}" type="sibTrans" cxnId="{C1795261-A2C6-4C4E-8702-233E4B48E323}">
      <dgm:prSet/>
      <dgm:spPr/>
      <dgm:t>
        <a:bodyPr/>
        <a:lstStyle/>
        <a:p>
          <a:endParaRPr kumimoji="1" lang="ja-JP" altLang="en-US"/>
        </a:p>
      </dgm:t>
    </dgm:pt>
    <dgm:pt modelId="{795DB6F0-6AD0-4A4E-8AB2-4318DC010D53}">
      <dgm:prSet phldrT="[テキスト]"/>
      <dgm:spPr>
        <a:solidFill>
          <a:schemeClr val="bg1">
            <a:alpha val="90000"/>
          </a:schemeClr>
        </a:solidFill>
      </dgm:spPr>
      <dgm:t>
        <a:bodyPr/>
        <a:lstStyle/>
        <a:p>
          <a:r>
            <a:rPr kumimoji="1" lang="en-US" altLang="ja-JP" dirty="0"/>
            <a:t>R-CNN</a:t>
          </a:r>
          <a:r>
            <a:rPr kumimoji="1" lang="ja-JP" altLang="en-US"/>
            <a:t>、</a:t>
          </a:r>
          <a:r>
            <a:rPr kumimoji="1" lang="en-US" altLang="ja-JP" dirty="0"/>
            <a:t>Fast R-CNN</a:t>
          </a:r>
          <a:r>
            <a:rPr kumimoji="1" lang="ja-JP" altLang="en-US"/>
            <a:t>、</a:t>
          </a:r>
          <a:r>
            <a:rPr kumimoji="1" lang="en-US" altLang="ja-JP" dirty="0"/>
            <a:t>SPP-Net</a:t>
          </a:r>
          <a:endParaRPr kumimoji="1" lang="ja-JP" altLang="en-US"/>
        </a:p>
      </dgm:t>
    </dgm:pt>
    <dgm:pt modelId="{08350C86-501C-1F43-B952-34FE851284B0}" type="parTrans" cxnId="{F8AD1290-170B-EB48-82E0-88488671E8B7}">
      <dgm:prSet/>
      <dgm:spPr/>
      <dgm:t>
        <a:bodyPr/>
        <a:lstStyle/>
        <a:p>
          <a:endParaRPr kumimoji="1" lang="ja-JP" altLang="en-US"/>
        </a:p>
      </dgm:t>
    </dgm:pt>
    <dgm:pt modelId="{EC0F83AA-7097-E446-999A-5659F3739477}" type="sibTrans" cxnId="{F8AD1290-170B-EB48-82E0-88488671E8B7}">
      <dgm:prSet/>
      <dgm:spPr/>
      <dgm:t>
        <a:bodyPr/>
        <a:lstStyle/>
        <a:p>
          <a:endParaRPr kumimoji="1" lang="ja-JP" altLang="en-US"/>
        </a:p>
      </dgm:t>
    </dgm:pt>
    <dgm:pt modelId="{83BE9682-5FB6-A34E-B4E9-0C80AA226233}">
      <dgm:prSet phldrT="[テキスト]"/>
      <dgm:spPr>
        <a:solidFill>
          <a:schemeClr val="accent6"/>
        </a:solidFill>
      </dgm:spPr>
      <dgm:t>
        <a:bodyPr/>
        <a:lstStyle/>
        <a:p>
          <a:r>
            <a:rPr kumimoji="1" lang="en-US" altLang="ja-JP" dirty="0"/>
            <a:t>End to End(single stage)</a:t>
          </a:r>
          <a:r>
            <a:rPr kumimoji="1" lang="ja-JP" altLang="en-US"/>
            <a:t>時代</a:t>
          </a:r>
        </a:p>
      </dgm:t>
    </dgm:pt>
    <dgm:pt modelId="{9A5BB137-8ADF-7F4E-9A61-20F8A7726929}" type="parTrans" cxnId="{DB45CF8B-E537-7D4C-9CBB-D6380B95212C}">
      <dgm:prSet/>
      <dgm:spPr/>
      <dgm:t>
        <a:bodyPr/>
        <a:lstStyle/>
        <a:p>
          <a:endParaRPr kumimoji="1" lang="ja-JP" altLang="en-US"/>
        </a:p>
      </dgm:t>
    </dgm:pt>
    <dgm:pt modelId="{DCE84664-4405-2D4E-ACB9-B0944CA89B59}" type="sibTrans" cxnId="{DB45CF8B-E537-7D4C-9CBB-D6380B95212C}">
      <dgm:prSet/>
      <dgm:spPr/>
      <dgm:t>
        <a:bodyPr/>
        <a:lstStyle/>
        <a:p>
          <a:endParaRPr kumimoji="1" lang="ja-JP" altLang="en-US"/>
        </a:p>
      </dgm:t>
    </dgm:pt>
    <dgm:pt modelId="{12C518E5-5B19-4D40-A443-BD23F76743B3}">
      <dgm:prSet phldrT="[テキスト]"/>
      <dgm:spPr>
        <a:solidFill>
          <a:schemeClr val="bg1">
            <a:alpha val="90000"/>
          </a:schemeClr>
        </a:solidFill>
      </dgm:spPr>
      <dgm:t>
        <a:bodyPr/>
        <a:lstStyle/>
        <a:p>
          <a:r>
            <a:rPr kumimoji="1" lang="ja-JP" altLang="en-US"/>
            <a:t>領域提案から識別まで１つのネットワークに</a:t>
          </a:r>
        </a:p>
      </dgm:t>
    </dgm:pt>
    <dgm:pt modelId="{ADAF7329-B8FB-1F4C-A795-3B0CEC5F1E57}" type="parTrans" cxnId="{81C49021-B1A0-274A-96C6-E7142214209E}">
      <dgm:prSet/>
      <dgm:spPr/>
      <dgm:t>
        <a:bodyPr/>
        <a:lstStyle/>
        <a:p>
          <a:endParaRPr kumimoji="1" lang="ja-JP" altLang="en-US"/>
        </a:p>
      </dgm:t>
    </dgm:pt>
    <dgm:pt modelId="{C202FBD5-1A39-9240-B6BA-2F73EB24B2F8}" type="sibTrans" cxnId="{81C49021-B1A0-274A-96C6-E7142214209E}">
      <dgm:prSet/>
      <dgm:spPr/>
      <dgm:t>
        <a:bodyPr/>
        <a:lstStyle/>
        <a:p>
          <a:endParaRPr kumimoji="1" lang="ja-JP" altLang="en-US"/>
        </a:p>
      </dgm:t>
    </dgm:pt>
    <dgm:pt modelId="{8C989BB0-83BA-C949-BEF2-826C6889A4B1}">
      <dgm:prSet phldrT="[テキスト]"/>
      <dgm:spPr>
        <a:solidFill>
          <a:schemeClr val="bg1">
            <a:alpha val="90000"/>
          </a:schemeClr>
        </a:solidFill>
      </dgm:spPr>
      <dgm:t>
        <a:bodyPr/>
        <a:lstStyle/>
        <a:p>
          <a:r>
            <a:rPr kumimoji="1" lang="en-US" altLang="ja-JP" dirty="0"/>
            <a:t>Faster R-CNN</a:t>
          </a:r>
          <a:r>
            <a:rPr kumimoji="1" lang="ja-JP" altLang="en-US"/>
            <a:t>、以降の手法</a:t>
          </a:r>
        </a:p>
      </dgm:t>
    </dgm:pt>
    <dgm:pt modelId="{9C935AE2-DF1A-BA43-B280-06C306F13901}" type="parTrans" cxnId="{A1097931-CF4D-8B4D-992D-F3F3EC71357C}">
      <dgm:prSet/>
      <dgm:spPr/>
      <dgm:t>
        <a:bodyPr/>
        <a:lstStyle/>
        <a:p>
          <a:endParaRPr kumimoji="1" lang="ja-JP" altLang="en-US"/>
        </a:p>
      </dgm:t>
    </dgm:pt>
    <dgm:pt modelId="{A4912670-7116-2F4F-B7D2-C09E45655177}" type="sibTrans" cxnId="{A1097931-CF4D-8B4D-992D-F3F3EC71357C}">
      <dgm:prSet/>
      <dgm:spPr/>
      <dgm:t>
        <a:bodyPr/>
        <a:lstStyle/>
        <a:p>
          <a:endParaRPr kumimoji="1" lang="ja-JP" altLang="en-US"/>
        </a:p>
      </dgm:t>
    </dgm:pt>
    <dgm:pt modelId="{CE475F9A-ED88-154F-8CC4-7CAFE0B2E16E}" type="pres">
      <dgm:prSet presAssocID="{3689B091-1CFA-374C-AC9E-7D949082CB57}" presName="Name0" presStyleCnt="0">
        <dgm:presLayoutVars>
          <dgm:dir/>
          <dgm:animLvl val="lvl"/>
          <dgm:resizeHandles val="exact"/>
        </dgm:presLayoutVars>
      </dgm:prSet>
      <dgm:spPr/>
    </dgm:pt>
    <dgm:pt modelId="{866501A4-8386-1C4C-8C1C-866C9919D42B}" type="pres">
      <dgm:prSet presAssocID="{83BE9682-5FB6-A34E-B4E9-0C80AA226233}" presName="boxAndChildren" presStyleCnt="0"/>
      <dgm:spPr/>
    </dgm:pt>
    <dgm:pt modelId="{B08D547C-F163-4343-8D03-977D13DBED64}" type="pres">
      <dgm:prSet presAssocID="{83BE9682-5FB6-A34E-B4E9-0C80AA226233}" presName="parentTextBox" presStyleLbl="node1" presStyleIdx="0" presStyleCnt="3"/>
      <dgm:spPr/>
    </dgm:pt>
    <dgm:pt modelId="{5A15638F-ABB0-1048-9A8D-DC725666EFB1}" type="pres">
      <dgm:prSet presAssocID="{83BE9682-5FB6-A34E-B4E9-0C80AA226233}" presName="entireBox" presStyleLbl="node1" presStyleIdx="0" presStyleCnt="3"/>
      <dgm:spPr/>
    </dgm:pt>
    <dgm:pt modelId="{051ED388-4240-5740-AFCA-F3B238370510}" type="pres">
      <dgm:prSet presAssocID="{83BE9682-5FB6-A34E-B4E9-0C80AA226233}" presName="descendantBox" presStyleCnt="0"/>
      <dgm:spPr/>
    </dgm:pt>
    <dgm:pt modelId="{669485BF-23F8-7245-BA3A-723D868F3863}" type="pres">
      <dgm:prSet presAssocID="{12C518E5-5B19-4D40-A443-BD23F76743B3}" presName="childTextBox" presStyleLbl="fgAccFollowNode1" presStyleIdx="0" presStyleCnt="6">
        <dgm:presLayoutVars>
          <dgm:bulletEnabled val="1"/>
        </dgm:presLayoutVars>
      </dgm:prSet>
      <dgm:spPr/>
    </dgm:pt>
    <dgm:pt modelId="{2D42F000-4B44-AD4C-B001-5AE1283DAE43}" type="pres">
      <dgm:prSet presAssocID="{8C989BB0-83BA-C949-BEF2-826C6889A4B1}" presName="childTextBox" presStyleLbl="fgAccFollowNode1" presStyleIdx="1" presStyleCnt="6">
        <dgm:presLayoutVars>
          <dgm:bulletEnabled val="1"/>
        </dgm:presLayoutVars>
      </dgm:prSet>
      <dgm:spPr/>
    </dgm:pt>
    <dgm:pt modelId="{93896A76-A733-ED46-8F09-62E16F215592}" type="pres">
      <dgm:prSet presAssocID="{176374CC-4A96-424C-9968-68B7C7BF50C9}" presName="sp" presStyleCnt="0"/>
      <dgm:spPr/>
    </dgm:pt>
    <dgm:pt modelId="{24364DC8-670F-5542-9E1F-88F214B93F8F}" type="pres">
      <dgm:prSet presAssocID="{0722F624-B525-3949-B088-3D551C202232}" presName="arrowAndChildren" presStyleCnt="0"/>
      <dgm:spPr/>
    </dgm:pt>
    <dgm:pt modelId="{9A1322A6-F0F3-2149-B37C-104587E1DA9A}" type="pres">
      <dgm:prSet presAssocID="{0722F624-B525-3949-B088-3D551C202232}" presName="parentTextArrow" presStyleLbl="node1" presStyleIdx="0" presStyleCnt="3"/>
      <dgm:spPr/>
    </dgm:pt>
    <dgm:pt modelId="{BAD0DE26-5896-FA4E-B980-BE8B872DBE8B}" type="pres">
      <dgm:prSet presAssocID="{0722F624-B525-3949-B088-3D551C202232}" presName="arrow" presStyleLbl="node1" presStyleIdx="1" presStyleCnt="3"/>
      <dgm:spPr/>
    </dgm:pt>
    <dgm:pt modelId="{2FEA9B33-190B-7140-9436-832D3BD1B24D}" type="pres">
      <dgm:prSet presAssocID="{0722F624-B525-3949-B088-3D551C202232}" presName="descendantArrow" presStyleCnt="0"/>
      <dgm:spPr/>
    </dgm:pt>
    <dgm:pt modelId="{3D7DCF96-44A9-4D42-9CCF-77F12B7D62F8}" type="pres">
      <dgm:prSet presAssocID="{AAF1A764-A782-794C-868A-2F1E55B20237}" presName="childTextArrow" presStyleLbl="fgAccFollowNode1" presStyleIdx="2" presStyleCnt="6">
        <dgm:presLayoutVars>
          <dgm:bulletEnabled val="1"/>
        </dgm:presLayoutVars>
      </dgm:prSet>
      <dgm:spPr/>
    </dgm:pt>
    <dgm:pt modelId="{A4586B7B-FF65-1E49-8FE1-B9C55A329DE2}" type="pres">
      <dgm:prSet presAssocID="{795DB6F0-6AD0-4A4E-8AB2-4318DC010D53}" presName="childTextArrow" presStyleLbl="fgAccFollowNode1" presStyleIdx="3" presStyleCnt="6">
        <dgm:presLayoutVars>
          <dgm:bulletEnabled val="1"/>
        </dgm:presLayoutVars>
      </dgm:prSet>
      <dgm:spPr/>
    </dgm:pt>
    <dgm:pt modelId="{9B037499-F530-BC41-85A8-9E65858F9D12}" type="pres">
      <dgm:prSet presAssocID="{75C914F1-DA88-6344-89C7-25D29BAC45E0}" presName="sp" presStyleCnt="0"/>
      <dgm:spPr/>
    </dgm:pt>
    <dgm:pt modelId="{CE78D13D-B2E7-0C44-A251-4D1355259B94}" type="pres">
      <dgm:prSet presAssocID="{0ACC8566-CC86-1140-93FA-ABACFAF3E8BC}" presName="arrowAndChildren" presStyleCnt="0"/>
      <dgm:spPr/>
    </dgm:pt>
    <dgm:pt modelId="{254C8703-9857-E949-AB94-C1B3726499AC}" type="pres">
      <dgm:prSet presAssocID="{0ACC8566-CC86-1140-93FA-ABACFAF3E8BC}" presName="parentTextArrow" presStyleLbl="node1" presStyleIdx="1" presStyleCnt="3"/>
      <dgm:spPr/>
    </dgm:pt>
    <dgm:pt modelId="{3CA7543E-0FB5-1D4A-8CF8-C600F8E033F6}" type="pres">
      <dgm:prSet presAssocID="{0ACC8566-CC86-1140-93FA-ABACFAF3E8BC}" presName="arrow" presStyleLbl="node1" presStyleIdx="2" presStyleCnt="3"/>
      <dgm:spPr/>
    </dgm:pt>
    <dgm:pt modelId="{0B0AD0E2-C667-3F43-AD4F-EB8FD7D60790}" type="pres">
      <dgm:prSet presAssocID="{0ACC8566-CC86-1140-93FA-ABACFAF3E8BC}" presName="descendantArrow" presStyleCnt="0"/>
      <dgm:spPr/>
    </dgm:pt>
    <dgm:pt modelId="{3D5C8123-F424-DE46-B0BF-7C0E83FFAB3B}" type="pres">
      <dgm:prSet presAssocID="{540C340E-39E7-1B4C-A301-00E6F4C14D3E}" presName="childTextArrow" presStyleLbl="fgAccFollowNode1" presStyleIdx="4" presStyleCnt="6">
        <dgm:presLayoutVars>
          <dgm:bulletEnabled val="1"/>
        </dgm:presLayoutVars>
      </dgm:prSet>
      <dgm:spPr/>
    </dgm:pt>
    <dgm:pt modelId="{735A9BE3-6881-0D4B-B23F-88B2F6288D3E}" type="pres">
      <dgm:prSet presAssocID="{46B0E548-D8EA-CC4C-AA6E-A97E84157FB6}" presName="childTextArrow" presStyleLbl="fgAccFollowNode1" presStyleIdx="5" presStyleCnt="6">
        <dgm:presLayoutVars>
          <dgm:bulletEnabled val="1"/>
        </dgm:presLayoutVars>
      </dgm:prSet>
      <dgm:spPr/>
    </dgm:pt>
  </dgm:ptLst>
  <dgm:cxnLst>
    <dgm:cxn modelId="{2A97EA12-ABAC-4746-9882-BD216270F7DF}" srcId="{3689B091-1CFA-374C-AC9E-7D949082CB57}" destId="{0722F624-B525-3949-B088-3D551C202232}" srcOrd="1" destOrd="0" parTransId="{17F03F02-4356-6541-8951-38C96739501C}" sibTransId="{176374CC-4A96-424C-9968-68B7C7BF50C9}"/>
    <dgm:cxn modelId="{81C49021-B1A0-274A-96C6-E7142214209E}" srcId="{83BE9682-5FB6-A34E-B4E9-0C80AA226233}" destId="{12C518E5-5B19-4D40-A443-BD23F76743B3}" srcOrd="0" destOrd="0" parTransId="{ADAF7329-B8FB-1F4C-A795-3B0CEC5F1E57}" sibTransId="{C202FBD5-1A39-9240-B6BA-2F73EB24B2F8}"/>
    <dgm:cxn modelId="{A1097931-CF4D-8B4D-992D-F3F3EC71357C}" srcId="{83BE9682-5FB6-A34E-B4E9-0C80AA226233}" destId="{8C989BB0-83BA-C949-BEF2-826C6889A4B1}" srcOrd="1" destOrd="0" parTransId="{9C935AE2-DF1A-BA43-B280-06C306F13901}" sibTransId="{A4912670-7116-2F4F-B7D2-C09E45655177}"/>
    <dgm:cxn modelId="{7634D137-7AE3-4642-9931-E50A6442536E}" srcId="{0ACC8566-CC86-1140-93FA-ABACFAF3E8BC}" destId="{540C340E-39E7-1B4C-A301-00E6F4C14D3E}" srcOrd="0" destOrd="0" parTransId="{46796FC9-DADF-EE40-B681-A8EC07D1D77A}" sibTransId="{80992776-20EF-3D4E-AE75-18793F8AB7C4}"/>
    <dgm:cxn modelId="{472C0038-3634-9147-A985-EE98F92F84C7}" type="presOf" srcId="{0ACC8566-CC86-1140-93FA-ABACFAF3E8BC}" destId="{254C8703-9857-E949-AB94-C1B3726499AC}" srcOrd="0" destOrd="0" presId="urn:microsoft.com/office/officeart/2005/8/layout/process4"/>
    <dgm:cxn modelId="{2BFBE24E-7666-6446-A47F-F6D12CD6B545}" srcId="{0ACC8566-CC86-1140-93FA-ABACFAF3E8BC}" destId="{46B0E548-D8EA-CC4C-AA6E-A97E84157FB6}" srcOrd="1" destOrd="0" parTransId="{35E56879-C2C0-BA4C-99A0-58943DEAD8CA}" sibTransId="{5880CDF4-6E77-F24F-843A-66C4FFD7204F}"/>
    <dgm:cxn modelId="{EC4D4557-ACD5-A541-A233-144128013BA8}" type="presOf" srcId="{0722F624-B525-3949-B088-3D551C202232}" destId="{BAD0DE26-5896-FA4E-B980-BE8B872DBE8B}" srcOrd="1" destOrd="0" presId="urn:microsoft.com/office/officeart/2005/8/layout/process4"/>
    <dgm:cxn modelId="{B04AC55C-264E-E348-A17C-B8EE80D8E7FF}" type="presOf" srcId="{AAF1A764-A782-794C-868A-2F1E55B20237}" destId="{3D7DCF96-44A9-4D42-9CCF-77F12B7D62F8}" srcOrd="0" destOrd="0" presId="urn:microsoft.com/office/officeart/2005/8/layout/process4"/>
    <dgm:cxn modelId="{C1795261-A2C6-4C4E-8702-233E4B48E323}" srcId="{0722F624-B525-3949-B088-3D551C202232}" destId="{AAF1A764-A782-794C-868A-2F1E55B20237}" srcOrd="0" destOrd="0" parTransId="{FCBE5D47-6730-EB43-B42A-F253D26FA7DF}" sibTransId="{ABB235DD-6C75-0740-B6B7-61F9DF109835}"/>
    <dgm:cxn modelId="{BD4E1C70-3AAE-974E-87DD-14E3E120ECF4}" type="presOf" srcId="{46B0E548-D8EA-CC4C-AA6E-A97E84157FB6}" destId="{735A9BE3-6881-0D4B-B23F-88B2F6288D3E}" srcOrd="0" destOrd="0" presId="urn:microsoft.com/office/officeart/2005/8/layout/process4"/>
    <dgm:cxn modelId="{A7E20B82-1A2C-B74D-B92C-8DE3FEB613F5}" type="presOf" srcId="{83BE9682-5FB6-A34E-B4E9-0C80AA226233}" destId="{5A15638F-ABB0-1048-9A8D-DC725666EFB1}" srcOrd="1" destOrd="0" presId="urn:microsoft.com/office/officeart/2005/8/layout/process4"/>
    <dgm:cxn modelId="{D627CF82-4F8B-824A-BFE3-875B29F7F0FF}" type="presOf" srcId="{12C518E5-5B19-4D40-A443-BD23F76743B3}" destId="{669485BF-23F8-7245-BA3A-723D868F3863}" srcOrd="0" destOrd="0" presId="urn:microsoft.com/office/officeart/2005/8/layout/process4"/>
    <dgm:cxn modelId="{80D7DC82-7D3C-D445-A297-1F94CAFE3F66}" type="presOf" srcId="{83BE9682-5FB6-A34E-B4E9-0C80AA226233}" destId="{B08D547C-F163-4343-8D03-977D13DBED64}" srcOrd="0" destOrd="0" presId="urn:microsoft.com/office/officeart/2005/8/layout/process4"/>
    <dgm:cxn modelId="{B2152E88-6DB0-6242-8225-5E407CD3B464}" type="presOf" srcId="{540C340E-39E7-1B4C-A301-00E6F4C14D3E}" destId="{3D5C8123-F424-DE46-B0BF-7C0E83FFAB3B}" srcOrd="0" destOrd="0" presId="urn:microsoft.com/office/officeart/2005/8/layout/process4"/>
    <dgm:cxn modelId="{DB45CF8B-E537-7D4C-9CBB-D6380B95212C}" srcId="{3689B091-1CFA-374C-AC9E-7D949082CB57}" destId="{83BE9682-5FB6-A34E-B4E9-0C80AA226233}" srcOrd="2" destOrd="0" parTransId="{9A5BB137-8ADF-7F4E-9A61-20F8A7726929}" sibTransId="{DCE84664-4405-2D4E-ACB9-B0944CA89B59}"/>
    <dgm:cxn modelId="{F8AD1290-170B-EB48-82E0-88488671E8B7}" srcId="{0722F624-B525-3949-B088-3D551C202232}" destId="{795DB6F0-6AD0-4A4E-8AB2-4318DC010D53}" srcOrd="1" destOrd="0" parTransId="{08350C86-501C-1F43-B952-34FE851284B0}" sibTransId="{EC0F83AA-7097-E446-999A-5659F3739477}"/>
    <dgm:cxn modelId="{D2818DAE-68A7-9C4E-9EA6-D2E8BD0F924C}" type="presOf" srcId="{8C989BB0-83BA-C949-BEF2-826C6889A4B1}" destId="{2D42F000-4B44-AD4C-B001-5AE1283DAE43}" srcOrd="0" destOrd="0" presId="urn:microsoft.com/office/officeart/2005/8/layout/process4"/>
    <dgm:cxn modelId="{5CBA92B3-AF7B-4F44-8800-4173560CE701}" type="presOf" srcId="{0ACC8566-CC86-1140-93FA-ABACFAF3E8BC}" destId="{3CA7543E-0FB5-1D4A-8CF8-C600F8E033F6}" srcOrd="1" destOrd="0" presId="urn:microsoft.com/office/officeart/2005/8/layout/process4"/>
    <dgm:cxn modelId="{3975D6C5-535E-5245-A526-545EE35ECB52}" type="presOf" srcId="{795DB6F0-6AD0-4A4E-8AB2-4318DC010D53}" destId="{A4586B7B-FF65-1E49-8FE1-B9C55A329DE2}" srcOrd="0" destOrd="0" presId="urn:microsoft.com/office/officeart/2005/8/layout/process4"/>
    <dgm:cxn modelId="{3E79E0D6-3A60-EA48-80DE-E7464574FD67}" srcId="{3689B091-1CFA-374C-AC9E-7D949082CB57}" destId="{0ACC8566-CC86-1140-93FA-ABACFAF3E8BC}" srcOrd="0" destOrd="0" parTransId="{17A67B7C-FD76-A244-BC2D-96364F4A4842}" sibTransId="{75C914F1-DA88-6344-89C7-25D29BAC45E0}"/>
    <dgm:cxn modelId="{C6559CD7-BDF1-7340-8933-58D6D20B1710}" type="presOf" srcId="{0722F624-B525-3949-B088-3D551C202232}" destId="{9A1322A6-F0F3-2149-B37C-104587E1DA9A}" srcOrd="0" destOrd="0" presId="urn:microsoft.com/office/officeart/2005/8/layout/process4"/>
    <dgm:cxn modelId="{51E3C2DB-BCA7-2049-9815-5E7D6F9BF550}" type="presOf" srcId="{3689B091-1CFA-374C-AC9E-7D949082CB57}" destId="{CE475F9A-ED88-154F-8CC4-7CAFE0B2E16E}" srcOrd="0" destOrd="0" presId="urn:microsoft.com/office/officeart/2005/8/layout/process4"/>
    <dgm:cxn modelId="{444B452A-3D33-F24D-BCE3-D5246542A920}" type="presParOf" srcId="{CE475F9A-ED88-154F-8CC4-7CAFE0B2E16E}" destId="{866501A4-8386-1C4C-8C1C-866C9919D42B}" srcOrd="0" destOrd="0" presId="urn:microsoft.com/office/officeart/2005/8/layout/process4"/>
    <dgm:cxn modelId="{B3750BE2-8059-A745-B979-4E9D729AA007}" type="presParOf" srcId="{866501A4-8386-1C4C-8C1C-866C9919D42B}" destId="{B08D547C-F163-4343-8D03-977D13DBED64}" srcOrd="0" destOrd="0" presId="urn:microsoft.com/office/officeart/2005/8/layout/process4"/>
    <dgm:cxn modelId="{9555ED0A-5DC7-FD4D-8A36-4A1E7ABEE864}" type="presParOf" srcId="{866501A4-8386-1C4C-8C1C-866C9919D42B}" destId="{5A15638F-ABB0-1048-9A8D-DC725666EFB1}" srcOrd="1" destOrd="0" presId="urn:microsoft.com/office/officeart/2005/8/layout/process4"/>
    <dgm:cxn modelId="{1D485992-46CF-DB40-BAE6-6B869B62CEDC}" type="presParOf" srcId="{866501A4-8386-1C4C-8C1C-866C9919D42B}" destId="{051ED388-4240-5740-AFCA-F3B238370510}" srcOrd="2" destOrd="0" presId="urn:microsoft.com/office/officeart/2005/8/layout/process4"/>
    <dgm:cxn modelId="{F497101E-4D58-4949-ABAF-96A512C091A7}" type="presParOf" srcId="{051ED388-4240-5740-AFCA-F3B238370510}" destId="{669485BF-23F8-7245-BA3A-723D868F3863}" srcOrd="0" destOrd="0" presId="urn:microsoft.com/office/officeart/2005/8/layout/process4"/>
    <dgm:cxn modelId="{7022F8DE-6828-C844-8320-F67ABA65E5B1}" type="presParOf" srcId="{051ED388-4240-5740-AFCA-F3B238370510}" destId="{2D42F000-4B44-AD4C-B001-5AE1283DAE43}" srcOrd="1" destOrd="0" presId="urn:microsoft.com/office/officeart/2005/8/layout/process4"/>
    <dgm:cxn modelId="{876A8023-8383-AA4D-943D-9A545EFC6B88}" type="presParOf" srcId="{CE475F9A-ED88-154F-8CC4-7CAFE0B2E16E}" destId="{93896A76-A733-ED46-8F09-62E16F215592}" srcOrd="1" destOrd="0" presId="urn:microsoft.com/office/officeart/2005/8/layout/process4"/>
    <dgm:cxn modelId="{8649FF9E-D84B-3245-A909-B8E14B21E0A4}" type="presParOf" srcId="{CE475F9A-ED88-154F-8CC4-7CAFE0B2E16E}" destId="{24364DC8-670F-5542-9E1F-88F214B93F8F}" srcOrd="2" destOrd="0" presId="urn:microsoft.com/office/officeart/2005/8/layout/process4"/>
    <dgm:cxn modelId="{56E14EAF-977A-1842-842F-CA901A051383}" type="presParOf" srcId="{24364DC8-670F-5542-9E1F-88F214B93F8F}" destId="{9A1322A6-F0F3-2149-B37C-104587E1DA9A}" srcOrd="0" destOrd="0" presId="urn:microsoft.com/office/officeart/2005/8/layout/process4"/>
    <dgm:cxn modelId="{4D6646E2-74D1-3241-804D-63ADDFA815EA}" type="presParOf" srcId="{24364DC8-670F-5542-9E1F-88F214B93F8F}" destId="{BAD0DE26-5896-FA4E-B980-BE8B872DBE8B}" srcOrd="1" destOrd="0" presId="urn:microsoft.com/office/officeart/2005/8/layout/process4"/>
    <dgm:cxn modelId="{69A5AF3A-839D-654E-9F17-158249904838}" type="presParOf" srcId="{24364DC8-670F-5542-9E1F-88F214B93F8F}" destId="{2FEA9B33-190B-7140-9436-832D3BD1B24D}" srcOrd="2" destOrd="0" presId="urn:microsoft.com/office/officeart/2005/8/layout/process4"/>
    <dgm:cxn modelId="{DD225828-DAB0-4444-A027-A13AA68B3C72}" type="presParOf" srcId="{2FEA9B33-190B-7140-9436-832D3BD1B24D}" destId="{3D7DCF96-44A9-4D42-9CCF-77F12B7D62F8}" srcOrd="0" destOrd="0" presId="urn:microsoft.com/office/officeart/2005/8/layout/process4"/>
    <dgm:cxn modelId="{EC114682-4A5C-414B-BD73-4198068A832E}" type="presParOf" srcId="{2FEA9B33-190B-7140-9436-832D3BD1B24D}" destId="{A4586B7B-FF65-1E49-8FE1-B9C55A329DE2}" srcOrd="1" destOrd="0" presId="urn:microsoft.com/office/officeart/2005/8/layout/process4"/>
    <dgm:cxn modelId="{F4D2C635-D671-0F44-9B42-645876704EED}" type="presParOf" srcId="{CE475F9A-ED88-154F-8CC4-7CAFE0B2E16E}" destId="{9B037499-F530-BC41-85A8-9E65858F9D12}" srcOrd="3" destOrd="0" presId="urn:microsoft.com/office/officeart/2005/8/layout/process4"/>
    <dgm:cxn modelId="{DB2A4BB7-07B6-6F4B-90A4-CE8073C00615}" type="presParOf" srcId="{CE475F9A-ED88-154F-8CC4-7CAFE0B2E16E}" destId="{CE78D13D-B2E7-0C44-A251-4D1355259B94}" srcOrd="4" destOrd="0" presId="urn:microsoft.com/office/officeart/2005/8/layout/process4"/>
    <dgm:cxn modelId="{95943C0E-ADE7-8E4D-9EF2-4C8E1982023A}" type="presParOf" srcId="{CE78D13D-B2E7-0C44-A251-4D1355259B94}" destId="{254C8703-9857-E949-AB94-C1B3726499AC}" srcOrd="0" destOrd="0" presId="urn:microsoft.com/office/officeart/2005/8/layout/process4"/>
    <dgm:cxn modelId="{C9D5CCB3-4686-8E4B-B558-55DB20577F34}" type="presParOf" srcId="{CE78D13D-B2E7-0C44-A251-4D1355259B94}" destId="{3CA7543E-0FB5-1D4A-8CF8-C600F8E033F6}" srcOrd="1" destOrd="0" presId="urn:microsoft.com/office/officeart/2005/8/layout/process4"/>
    <dgm:cxn modelId="{6490179E-CF8A-2441-9DB8-BB7E4FE0307A}" type="presParOf" srcId="{CE78D13D-B2E7-0C44-A251-4D1355259B94}" destId="{0B0AD0E2-C667-3F43-AD4F-EB8FD7D60790}" srcOrd="2" destOrd="0" presId="urn:microsoft.com/office/officeart/2005/8/layout/process4"/>
    <dgm:cxn modelId="{1E0B446A-A1CE-7F48-937A-1C7B0961C02F}" type="presParOf" srcId="{0B0AD0E2-C667-3F43-AD4F-EB8FD7D60790}" destId="{3D5C8123-F424-DE46-B0BF-7C0E83FFAB3B}" srcOrd="0" destOrd="0" presId="urn:microsoft.com/office/officeart/2005/8/layout/process4"/>
    <dgm:cxn modelId="{1C019385-15DF-D145-9507-86EA82D279DC}" type="presParOf" srcId="{0B0AD0E2-C667-3F43-AD4F-EB8FD7D60790}" destId="{735A9BE3-6881-0D4B-B23F-88B2F6288D3E}"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89B091-1CFA-374C-AC9E-7D949082CB57}"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kumimoji="1" lang="ja-JP" altLang="en-US"/>
        </a:p>
      </dgm:t>
    </dgm:pt>
    <dgm:pt modelId="{0ACC8566-CC86-1140-93FA-ABACFAF3E8BC}">
      <dgm:prSet phldrT="[テキスト]"/>
      <dgm:spPr>
        <a:solidFill>
          <a:schemeClr val="accent6"/>
        </a:solidFill>
      </dgm:spPr>
      <dgm:t>
        <a:bodyPr/>
        <a:lstStyle/>
        <a:p>
          <a:r>
            <a:rPr kumimoji="1" lang="en-US" altLang="ja-JP" dirty="0"/>
            <a:t>Sliding Window</a:t>
          </a:r>
          <a:r>
            <a:rPr kumimoji="1" lang="ja-JP" altLang="en-US"/>
            <a:t>時代</a:t>
          </a:r>
        </a:p>
      </dgm:t>
    </dgm:pt>
    <dgm:pt modelId="{17A67B7C-FD76-A244-BC2D-96364F4A4842}" type="parTrans" cxnId="{3E79E0D6-3A60-EA48-80DE-E7464574FD67}">
      <dgm:prSet/>
      <dgm:spPr/>
      <dgm:t>
        <a:bodyPr/>
        <a:lstStyle/>
        <a:p>
          <a:endParaRPr kumimoji="1" lang="ja-JP" altLang="en-US"/>
        </a:p>
      </dgm:t>
    </dgm:pt>
    <dgm:pt modelId="{75C914F1-DA88-6344-89C7-25D29BAC45E0}" type="sibTrans" cxnId="{3E79E0D6-3A60-EA48-80DE-E7464574FD67}">
      <dgm:prSet/>
      <dgm:spPr/>
      <dgm:t>
        <a:bodyPr/>
        <a:lstStyle/>
        <a:p>
          <a:endParaRPr kumimoji="1" lang="ja-JP" altLang="en-US"/>
        </a:p>
      </dgm:t>
    </dgm:pt>
    <dgm:pt modelId="{540C340E-39E7-1B4C-A301-00E6F4C14D3E}">
      <dgm:prSet phldrT="[テキスト]"/>
      <dgm:spPr>
        <a:solidFill>
          <a:schemeClr val="bg1">
            <a:alpha val="90000"/>
          </a:schemeClr>
        </a:solidFill>
      </dgm:spPr>
      <dgm:t>
        <a:bodyPr/>
        <a:lstStyle/>
        <a:p>
          <a:r>
            <a:rPr kumimoji="1" lang="ja-JP" altLang="en-US"/>
            <a:t>画像内すべてに</a:t>
          </a:r>
          <a:r>
            <a:rPr kumimoji="1" lang="en-US" altLang="ja-JP" dirty="0"/>
            <a:t>window</a:t>
          </a:r>
          <a:r>
            <a:rPr kumimoji="1" lang="ja-JP" altLang="en-US"/>
            <a:t>を走らせ検出</a:t>
          </a:r>
        </a:p>
      </dgm:t>
    </dgm:pt>
    <dgm:pt modelId="{46796FC9-DADF-EE40-B681-A8EC07D1D77A}" type="parTrans" cxnId="{7634D137-7AE3-4642-9931-E50A6442536E}">
      <dgm:prSet/>
      <dgm:spPr/>
      <dgm:t>
        <a:bodyPr/>
        <a:lstStyle/>
        <a:p>
          <a:endParaRPr kumimoji="1" lang="ja-JP" altLang="en-US"/>
        </a:p>
      </dgm:t>
    </dgm:pt>
    <dgm:pt modelId="{80992776-20EF-3D4E-AE75-18793F8AB7C4}" type="sibTrans" cxnId="{7634D137-7AE3-4642-9931-E50A6442536E}">
      <dgm:prSet/>
      <dgm:spPr/>
      <dgm:t>
        <a:bodyPr/>
        <a:lstStyle/>
        <a:p>
          <a:endParaRPr kumimoji="1" lang="ja-JP" altLang="en-US"/>
        </a:p>
      </dgm:t>
    </dgm:pt>
    <dgm:pt modelId="{46B0E548-D8EA-CC4C-AA6E-A97E84157FB6}">
      <dgm:prSet phldrT="[テキスト]"/>
      <dgm:spPr>
        <a:solidFill>
          <a:schemeClr val="bg1">
            <a:alpha val="90000"/>
          </a:schemeClr>
        </a:solidFill>
      </dgm:spPr>
      <dgm:t>
        <a:bodyPr/>
        <a:lstStyle/>
        <a:p>
          <a:r>
            <a:rPr kumimoji="1" lang="en-US" altLang="ja-JP" dirty="0"/>
            <a:t>DPM</a:t>
          </a:r>
          <a:endParaRPr kumimoji="1" lang="ja-JP" altLang="en-US"/>
        </a:p>
      </dgm:t>
    </dgm:pt>
    <dgm:pt modelId="{35E56879-C2C0-BA4C-99A0-58943DEAD8CA}" type="parTrans" cxnId="{2BFBE24E-7666-6446-A47F-F6D12CD6B545}">
      <dgm:prSet/>
      <dgm:spPr/>
      <dgm:t>
        <a:bodyPr/>
        <a:lstStyle/>
        <a:p>
          <a:endParaRPr kumimoji="1" lang="ja-JP" altLang="en-US"/>
        </a:p>
      </dgm:t>
    </dgm:pt>
    <dgm:pt modelId="{5880CDF4-6E77-F24F-843A-66C4FFD7204F}" type="sibTrans" cxnId="{2BFBE24E-7666-6446-A47F-F6D12CD6B545}">
      <dgm:prSet/>
      <dgm:spPr/>
      <dgm:t>
        <a:bodyPr/>
        <a:lstStyle/>
        <a:p>
          <a:endParaRPr kumimoji="1" lang="ja-JP" altLang="en-US"/>
        </a:p>
      </dgm:t>
    </dgm:pt>
    <dgm:pt modelId="{0722F624-B525-3949-B088-3D551C202232}">
      <dgm:prSet phldrT="[テキスト]"/>
      <dgm:spPr>
        <a:solidFill>
          <a:schemeClr val="accent6"/>
        </a:solidFill>
      </dgm:spPr>
      <dgm:t>
        <a:bodyPr/>
        <a:lstStyle/>
        <a:p>
          <a:r>
            <a:rPr kumimoji="1" lang="en-US" altLang="ja-JP" dirty="0"/>
            <a:t>Region Proposal</a:t>
          </a:r>
          <a:r>
            <a:rPr kumimoji="1" lang="ja-JP" altLang="en-US"/>
            <a:t> </a:t>
          </a:r>
          <a:r>
            <a:rPr kumimoji="1" lang="en-US" altLang="ja-JP" dirty="0"/>
            <a:t>Method + Deep Learning(two stage)</a:t>
          </a:r>
          <a:r>
            <a:rPr kumimoji="1" lang="ja-JP" altLang="en-US"/>
            <a:t>時代</a:t>
          </a:r>
        </a:p>
      </dgm:t>
    </dgm:pt>
    <dgm:pt modelId="{17F03F02-4356-6541-8951-38C96739501C}" type="parTrans" cxnId="{2A97EA12-ABAC-4746-9882-BD216270F7DF}">
      <dgm:prSet/>
      <dgm:spPr/>
      <dgm:t>
        <a:bodyPr/>
        <a:lstStyle/>
        <a:p>
          <a:endParaRPr kumimoji="1" lang="ja-JP" altLang="en-US"/>
        </a:p>
      </dgm:t>
    </dgm:pt>
    <dgm:pt modelId="{176374CC-4A96-424C-9968-68B7C7BF50C9}" type="sibTrans" cxnId="{2A97EA12-ABAC-4746-9882-BD216270F7DF}">
      <dgm:prSet/>
      <dgm:spPr/>
      <dgm:t>
        <a:bodyPr/>
        <a:lstStyle/>
        <a:p>
          <a:endParaRPr kumimoji="1" lang="ja-JP" altLang="en-US"/>
        </a:p>
      </dgm:t>
    </dgm:pt>
    <dgm:pt modelId="{AAF1A764-A782-794C-868A-2F1E55B20237}">
      <dgm:prSet phldrT="[テキスト]"/>
      <dgm:spPr>
        <a:solidFill>
          <a:schemeClr val="bg1">
            <a:alpha val="90000"/>
          </a:schemeClr>
        </a:solidFill>
      </dgm:spPr>
      <dgm:t>
        <a:bodyPr/>
        <a:lstStyle/>
        <a:p>
          <a:r>
            <a:rPr kumimoji="1" lang="ja-JP" altLang="en-US"/>
            <a:t>領域提案と識別を分離した二段構え</a:t>
          </a:r>
        </a:p>
      </dgm:t>
    </dgm:pt>
    <dgm:pt modelId="{FCBE5D47-6730-EB43-B42A-F253D26FA7DF}" type="parTrans" cxnId="{C1795261-A2C6-4C4E-8702-233E4B48E323}">
      <dgm:prSet/>
      <dgm:spPr/>
      <dgm:t>
        <a:bodyPr/>
        <a:lstStyle/>
        <a:p>
          <a:endParaRPr kumimoji="1" lang="ja-JP" altLang="en-US"/>
        </a:p>
      </dgm:t>
    </dgm:pt>
    <dgm:pt modelId="{ABB235DD-6C75-0740-B6B7-61F9DF109835}" type="sibTrans" cxnId="{C1795261-A2C6-4C4E-8702-233E4B48E323}">
      <dgm:prSet/>
      <dgm:spPr/>
      <dgm:t>
        <a:bodyPr/>
        <a:lstStyle/>
        <a:p>
          <a:endParaRPr kumimoji="1" lang="ja-JP" altLang="en-US"/>
        </a:p>
      </dgm:t>
    </dgm:pt>
    <dgm:pt modelId="{795DB6F0-6AD0-4A4E-8AB2-4318DC010D53}">
      <dgm:prSet phldrT="[テキスト]"/>
      <dgm:spPr>
        <a:solidFill>
          <a:schemeClr val="bg1">
            <a:alpha val="90000"/>
          </a:schemeClr>
        </a:solidFill>
      </dgm:spPr>
      <dgm:t>
        <a:bodyPr/>
        <a:lstStyle/>
        <a:p>
          <a:r>
            <a:rPr kumimoji="1" lang="en-US" altLang="ja-JP" dirty="0"/>
            <a:t>R-CNN</a:t>
          </a:r>
          <a:r>
            <a:rPr kumimoji="1" lang="ja-JP" altLang="en-US"/>
            <a:t>、</a:t>
          </a:r>
          <a:r>
            <a:rPr kumimoji="1" lang="en-US" altLang="ja-JP" dirty="0"/>
            <a:t>Fast R-CNN</a:t>
          </a:r>
          <a:r>
            <a:rPr kumimoji="1" lang="ja-JP" altLang="en-US"/>
            <a:t>、</a:t>
          </a:r>
          <a:r>
            <a:rPr kumimoji="1" lang="en-US" altLang="ja-JP" dirty="0"/>
            <a:t>SPP-Net</a:t>
          </a:r>
          <a:endParaRPr kumimoji="1" lang="ja-JP" altLang="en-US"/>
        </a:p>
      </dgm:t>
    </dgm:pt>
    <dgm:pt modelId="{08350C86-501C-1F43-B952-34FE851284B0}" type="parTrans" cxnId="{F8AD1290-170B-EB48-82E0-88488671E8B7}">
      <dgm:prSet/>
      <dgm:spPr/>
      <dgm:t>
        <a:bodyPr/>
        <a:lstStyle/>
        <a:p>
          <a:endParaRPr kumimoji="1" lang="ja-JP" altLang="en-US"/>
        </a:p>
      </dgm:t>
    </dgm:pt>
    <dgm:pt modelId="{EC0F83AA-7097-E446-999A-5659F3739477}" type="sibTrans" cxnId="{F8AD1290-170B-EB48-82E0-88488671E8B7}">
      <dgm:prSet/>
      <dgm:spPr/>
      <dgm:t>
        <a:bodyPr/>
        <a:lstStyle/>
        <a:p>
          <a:endParaRPr kumimoji="1" lang="ja-JP" altLang="en-US"/>
        </a:p>
      </dgm:t>
    </dgm:pt>
    <dgm:pt modelId="{83BE9682-5FB6-A34E-B4E9-0C80AA226233}">
      <dgm:prSet phldrT="[テキスト]"/>
      <dgm:spPr>
        <a:solidFill>
          <a:schemeClr val="accent6"/>
        </a:solidFill>
      </dgm:spPr>
      <dgm:t>
        <a:bodyPr/>
        <a:lstStyle/>
        <a:p>
          <a:r>
            <a:rPr kumimoji="1" lang="en-US" altLang="ja-JP" dirty="0"/>
            <a:t>End to End(single stage)</a:t>
          </a:r>
          <a:r>
            <a:rPr kumimoji="1" lang="ja-JP" altLang="en-US"/>
            <a:t>時代</a:t>
          </a:r>
        </a:p>
      </dgm:t>
    </dgm:pt>
    <dgm:pt modelId="{9A5BB137-8ADF-7F4E-9A61-20F8A7726929}" type="parTrans" cxnId="{DB45CF8B-E537-7D4C-9CBB-D6380B95212C}">
      <dgm:prSet/>
      <dgm:spPr/>
      <dgm:t>
        <a:bodyPr/>
        <a:lstStyle/>
        <a:p>
          <a:endParaRPr kumimoji="1" lang="ja-JP" altLang="en-US"/>
        </a:p>
      </dgm:t>
    </dgm:pt>
    <dgm:pt modelId="{DCE84664-4405-2D4E-ACB9-B0944CA89B59}" type="sibTrans" cxnId="{DB45CF8B-E537-7D4C-9CBB-D6380B95212C}">
      <dgm:prSet/>
      <dgm:spPr/>
      <dgm:t>
        <a:bodyPr/>
        <a:lstStyle/>
        <a:p>
          <a:endParaRPr kumimoji="1" lang="ja-JP" altLang="en-US"/>
        </a:p>
      </dgm:t>
    </dgm:pt>
    <dgm:pt modelId="{12C518E5-5B19-4D40-A443-BD23F76743B3}">
      <dgm:prSet phldrT="[テキスト]"/>
      <dgm:spPr>
        <a:solidFill>
          <a:schemeClr val="bg1">
            <a:alpha val="90000"/>
          </a:schemeClr>
        </a:solidFill>
      </dgm:spPr>
      <dgm:t>
        <a:bodyPr/>
        <a:lstStyle/>
        <a:p>
          <a:r>
            <a:rPr kumimoji="1" lang="ja-JP" altLang="en-US"/>
            <a:t>領域提案から識別まで１つのネットワークに</a:t>
          </a:r>
        </a:p>
      </dgm:t>
    </dgm:pt>
    <dgm:pt modelId="{ADAF7329-B8FB-1F4C-A795-3B0CEC5F1E57}" type="parTrans" cxnId="{81C49021-B1A0-274A-96C6-E7142214209E}">
      <dgm:prSet/>
      <dgm:spPr/>
      <dgm:t>
        <a:bodyPr/>
        <a:lstStyle/>
        <a:p>
          <a:endParaRPr kumimoji="1" lang="ja-JP" altLang="en-US"/>
        </a:p>
      </dgm:t>
    </dgm:pt>
    <dgm:pt modelId="{C202FBD5-1A39-9240-B6BA-2F73EB24B2F8}" type="sibTrans" cxnId="{81C49021-B1A0-274A-96C6-E7142214209E}">
      <dgm:prSet/>
      <dgm:spPr/>
      <dgm:t>
        <a:bodyPr/>
        <a:lstStyle/>
        <a:p>
          <a:endParaRPr kumimoji="1" lang="ja-JP" altLang="en-US"/>
        </a:p>
      </dgm:t>
    </dgm:pt>
    <dgm:pt modelId="{8C989BB0-83BA-C949-BEF2-826C6889A4B1}">
      <dgm:prSet phldrT="[テキスト]"/>
      <dgm:spPr>
        <a:solidFill>
          <a:schemeClr val="bg1">
            <a:alpha val="90000"/>
          </a:schemeClr>
        </a:solidFill>
      </dgm:spPr>
      <dgm:t>
        <a:bodyPr/>
        <a:lstStyle/>
        <a:p>
          <a:r>
            <a:rPr kumimoji="1" lang="en-US" altLang="ja-JP" dirty="0"/>
            <a:t>Faster R-CNN</a:t>
          </a:r>
          <a:r>
            <a:rPr kumimoji="1" lang="ja-JP" altLang="en-US"/>
            <a:t>、以降の手法</a:t>
          </a:r>
        </a:p>
      </dgm:t>
    </dgm:pt>
    <dgm:pt modelId="{9C935AE2-DF1A-BA43-B280-06C306F13901}" type="parTrans" cxnId="{A1097931-CF4D-8B4D-992D-F3F3EC71357C}">
      <dgm:prSet/>
      <dgm:spPr/>
      <dgm:t>
        <a:bodyPr/>
        <a:lstStyle/>
        <a:p>
          <a:endParaRPr kumimoji="1" lang="ja-JP" altLang="en-US"/>
        </a:p>
      </dgm:t>
    </dgm:pt>
    <dgm:pt modelId="{A4912670-7116-2F4F-B7D2-C09E45655177}" type="sibTrans" cxnId="{A1097931-CF4D-8B4D-992D-F3F3EC71357C}">
      <dgm:prSet/>
      <dgm:spPr/>
      <dgm:t>
        <a:bodyPr/>
        <a:lstStyle/>
        <a:p>
          <a:endParaRPr kumimoji="1" lang="ja-JP" altLang="en-US"/>
        </a:p>
      </dgm:t>
    </dgm:pt>
    <dgm:pt modelId="{CE475F9A-ED88-154F-8CC4-7CAFE0B2E16E}" type="pres">
      <dgm:prSet presAssocID="{3689B091-1CFA-374C-AC9E-7D949082CB57}" presName="Name0" presStyleCnt="0">
        <dgm:presLayoutVars>
          <dgm:dir/>
          <dgm:animLvl val="lvl"/>
          <dgm:resizeHandles val="exact"/>
        </dgm:presLayoutVars>
      </dgm:prSet>
      <dgm:spPr/>
    </dgm:pt>
    <dgm:pt modelId="{866501A4-8386-1C4C-8C1C-866C9919D42B}" type="pres">
      <dgm:prSet presAssocID="{83BE9682-5FB6-A34E-B4E9-0C80AA226233}" presName="boxAndChildren" presStyleCnt="0"/>
      <dgm:spPr/>
    </dgm:pt>
    <dgm:pt modelId="{B08D547C-F163-4343-8D03-977D13DBED64}" type="pres">
      <dgm:prSet presAssocID="{83BE9682-5FB6-A34E-B4E9-0C80AA226233}" presName="parentTextBox" presStyleLbl="node1" presStyleIdx="0" presStyleCnt="3"/>
      <dgm:spPr/>
    </dgm:pt>
    <dgm:pt modelId="{5A15638F-ABB0-1048-9A8D-DC725666EFB1}" type="pres">
      <dgm:prSet presAssocID="{83BE9682-5FB6-A34E-B4E9-0C80AA226233}" presName="entireBox" presStyleLbl="node1" presStyleIdx="0" presStyleCnt="3"/>
      <dgm:spPr/>
    </dgm:pt>
    <dgm:pt modelId="{051ED388-4240-5740-AFCA-F3B238370510}" type="pres">
      <dgm:prSet presAssocID="{83BE9682-5FB6-A34E-B4E9-0C80AA226233}" presName="descendantBox" presStyleCnt="0"/>
      <dgm:spPr/>
    </dgm:pt>
    <dgm:pt modelId="{669485BF-23F8-7245-BA3A-723D868F3863}" type="pres">
      <dgm:prSet presAssocID="{12C518E5-5B19-4D40-A443-BD23F76743B3}" presName="childTextBox" presStyleLbl="fgAccFollowNode1" presStyleIdx="0" presStyleCnt="6">
        <dgm:presLayoutVars>
          <dgm:bulletEnabled val="1"/>
        </dgm:presLayoutVars>
      </dgm:prSet>
      <dgm:spPr/>
    </dgm:pt>
    <dgm:pt modelId="{2D42F000-4B44-AD4C-B001-5AE1283DAE43}" type="pres">
      <dgm:prSet presAssocID="{8C989BB0-83BA-C949-BEF2-826C6889A4B1}" presName="childTextBox" presStyleLbl="fgAccFollowNode1" presStyleIdx="1" presStyleCnt="6">
        <dgm:presLayoutVars>
          <dgm:bulletEnabled val="1"/>
        </dgm:presLayoutVars>
      </dgm:prSet>
      <dgm:spPr/>
    </dgm:pt>
    <dgm:pt modelId="{93896A76-A733-ED46-8F09-62E16F215592}" type="pres">
      <dgm:prSet presAssocID="{176374CC-4A96-424C-9968-68B7C7BF50C9}" presName="sp" presStyleCnt="0"/>
      <dgm:spPr/>
    </dgm:pt>
    <dgm:pt modelId="{24364DC8-670F-5542-9E1F-88F214B93F8F}" type="pres">
      <dgm:prSet presAssocID="{0722F624-B525-3949-B088-3D551C202232}" presName="arrowAndChildren" presStyleCnt="0"/>
      <dgm:spPr/>
    </dgm:pt>
    <dgm:pt modelId="{9A1322A6-F0F3-2149-B37C-104587E1DA9A}" type="pres">
      <dgm:prSet presAssocID="{0722F624-B525-3949-B088-3D551C202232}" presName="parentTextArrow" presStyleLbl="node1" presStyleIdx="0" presStyleCnt="3"/>
      <dgm:spPr/>
    </dgm:pt>
    <dgm:pt modelId="{BAD0DE26-5896-FA4E-B980-BE8B872DBE8B}" type="pres">
      <dgm:prSet presAssocID="{0722F624-B525-3949-B088-3D551C202232}" presName="arrow" presStyleLbl="node1" presStyleIdx="1" presStyleCnt="3"/>
      <dgm:spPr/>
    </dgm:pt>
    <dgm:pt modelId="{2FEA9B33-190B-7140-9436-832D3BD1B24D}" type="pres">
      <dgm:prSet presAssocID="{0722F624-B525-3949-B088-3D551C202232}" presName="descendantArrow" presStyleCnt="0"/>
      <dgm:spPr/>
    </dgm:pt>
    <dgm:pt modelId="{3D7DCF96-44A9-4D42-9CCF-77F12B7D62F8}" type="pres">
      <dgm:prSet presAssocID="{AAF1A764-A782-794C-868A-2F1E55B20237}" presName="childTextArrow" presStyleLbl="fgAccFollowNode1" presStyleIdx="2" presStyleCnt="6">
        <dgm:presLayoutVars>
          <dgm:bulletEnabled val="1"/>
        </dgm:presLayoutVars>
      </dgm:prSet>
      <dgm:spPr/>
    </dgm:pt>
    <dgm:pt modelId="{A4586B7B-FF65-1E49-8FE1-B9C55A329DE2}" type="pres">
      <dgm:prSet presAssocID="{795DB6F0-6AD0-4A4E-8AB2-4318DC010D53}" presName="childTextArrow" presStyleLbl="fgAccFollowNode1" presStyleIdx="3" presStyleCnt="6">
        <dgm:presLayoutVars>
          <dgm:bulletEnabled val="1"/>
        </dgm:presLayoutVars>
      </dgm:prSet>
      <dgm:spPr/>
    </dgm:pt>
    <dgm:pt modelId="{9B037499-F530-BC41-85A8-9E65858F9D12}" type="pres">
      <dgm:prSet presAssocID="{75C914F1-DA88-6344-89C7-25D29BAC45E0}" presName="sp" presStyleCnt="0"/>
      <dgm:spPr/>
    </dgm:pt>
    <dgm:pt modelId="{CE78D13D-B2E7-0C44-A251-4D1355259B94}" type="pres">
      <dgm:prSet presAssocID="{0ACC8566-CC86-1140-93FA-ABACFAF3E8BC}" presName="arrowAndChildren" presStyleCnt="0"/>
      <dgm:spPr/>
    </dgm:pt>
    <dgm:pt modelId="{254C8703-9857-E949-AB94-C1B3726499AC}" type="pres">
      <dgm:prSet presAssocID="{0ACC8566-CC86-1140-93FA-ABACFAF3E8BC}" presName="parentTextArrow" presStyleLbl="node1" presStyleIdx="1" presStyleCnt="3"/>
      <dgm:spPr/>
    </dgm:pt>
    <dgm:pt modelId="{3CA7543E-0FB5-1D4A-8CF8-C600F8E033F6}" type="pres">
      <dgm:prSet presAssocID="{0ACC8566-CC86-1140-93FA-ABACFAF3E8BC}" presName="arrow" presStyleLbl="node1" presStyleIdx="2" presStyleCnt="3"/>
      <dgm:spPr/>
    </dgm:pt>
    <dgm:pt modelId="{0B0AD0E2-C667-3F43-AD4F-EB8FD7D60790}" type="pres">
      <dgm:prSet presAssocID="{0ACC8566-CC86-1140-93FA-ABACFAF3E8BC}" presName="descendantArrow" presStyleCnt="0"/>
      <dgm:spPr/>
    </dgm:pt>
    <dgm:pt modelId="{3D5C8123-F424-DE46-B0BF-7C0E83FFAB3B}" type="pres">
      <dgm:prSet presAssocID="{540C340E-39E7-1B4C-A301-00E6F4C14D3E}" presName="childTextArrow" presStyleLbl="fgAccFollowNode1" presStyleIdx="4" presStyleCnt="6">
        <dgm:presLayoutVars>
          <dgm:bulletEnabled val="1"/>
        </dgm:presLayoutVars>
      </dgm:prSet>
      <dgm:spPr/>
    </dgm:pt>
    <dgm:pt modelId="{735A9BE3-6881-0D4B-B23F-88B2F6288D3E}" type="pres">
      <dgm:prSet presAssocID="{46B0E548-D8EA-CC4C-AA6E-A97E84157FB6}" presName="childTextArrow" presStyleLbl="fgAccFollowNode1" presStyleIdx="5" presStyleCnt="6">
        <dgm:presLayoutVars>
          <dgm:bulletEnabled val="1"/>
        </dgm:presLayoutVars>
      </dgm:prSet>
      <dgm:spPr/>
    </dgm:pt>
  </dgm:ptLst>
  <dgm:cxnLst>
    <dgm:cxn modelId="{2A97EA12-ABAC-4746-9882-BD216270F7DF}" srcId="{3689B091-1CFA-374C-AC9E-7D949082CB57}" destId="{0722F624-B525-3949-B088-3D551C202232}" srcOrd="1" destOrd="0" parTransId="{17F03F02-4356-6541-8951-38C96739501C}" sibTransId="{176374CC-4A96-424C-9968-68B7C7BF50C9}"/>
    <dgm:cxn modelId="{81C49021-B1A0-274A-96C6-E7142214209E}" srcId="{83BE9682-5FB6-A34E-B4E9-0C80AA226233}" destId="{12C518E5-5B19-4D40-A443-BD23F76743B3}" srcOrd="0" destOrd="0" parTransId="{ADAF7329-B8FB-1F4C-A795-3B0CEC5F1E57}" sibTransId="{C202FBD5-1A39-9240-B6BA-2F73EB24B2F8}"/>
    <dgm:cxn modelId="{A1097931-CF4D-8B4D-992D-F3F3EC71357C}" srcId="{83BE9682-5FB6-A34E-B4E9-0C80AA226233}" destId="{8C989BB0-83BA-C949-BEF2-826C6889A4B1}" srcOrd="1" destOrd="0" parTransId="{9C935AE2-DF1A-BA43-B280-06C306F13901}" sibTransId="{A4912670-7116-2F4F-B7D2-C09E45655177}"/>
    <dgm:cxn modelId="{7634D137-7AE3-4642-9931-E50A6442536E}" srcId="{0ACC8566-CC86-1140-93FA-ABACFAF3E8BC}" destId="{540C340E-39E7-1B4C-A301-00E6F4C14D3E}" srcOrd="0" destOrd="0" parTransId="{46796FC9-DADF-EE40-B681-A8EC07D1D77A}" sibTransId="{80992776-20EF-3D4E-AE75-18793F8AB7C4}"/>
    <dgm:cxn modelId="{472C0038-3634-9147-A985-EE98F92F84C7}" type="presOf" srcId="{0ACC8566-CC86-1140-93FA-ABACFAF3E8BC}" destId="{254C8703-9857-E949-AB94-C1B3726499AC}" srcOrd="0" destOrd="0" presId="urn:microsoft.com/office/officeart/2005/8/layout/process4"/>
    <dgm:cxn modelId="{2BFBE24E-7666-6446-A47F-F6D12CD6B545}" srcId="{0ACC8566-CC86-1140-93FA-ABACFAF3E8BC}" destId="{46B0E548-D8EA-CC4C-AA6E-A97E84157FB6}" srcOrd="1" destOrd="0" parTransId="{35E56879-C2C0-BA4C-99A0-58943DEAD8CA}" sibTransId="{5880CDF4-6E77-F24F-843A-66C4FFD7204F}"/>
    <dgm:cxn modelId="{EC4D4557-ACD5-A541-A233-144128013BA8}" type="presOf" srcId="{0722F624-B525-3949-B088-3D551C202232}" destId="{BAD0DE26-5896-FA4E-B980-BE8B872DBE8B}" srcOrd="1" destOrd="0" presId="urn:microsoft.com/office/officeart/2005/8/layout/process4"/>
    <dgm:cxn modelId="{B04AC55C-264E-E348-A17C-B8EE80D8E7FF}" type="presOf" srcId="{AAF1A764-A782-794C-868A-2F1E55B20237}" destId="{3D7DCF96-44A9-4D42-9CCF-77F12B7D62F8}" srcOrd="0" destOrd="0" presId="urn:microsoft.com/office/officeart/2005/8/layout/process4"/>
    <dgm:cxn modelId="{C1795261-A2C6-4C4E-8702-233E4B48E323}" srcId="{0722F624-B525-3949-B088-3D551C202232}" destId="{AAF1A764-A782-794C-868A-2F1E55B20237}" srcOrd="0" destOrd="0" parTransId="{FCBE5D47-6730-EB43-B42A-F253D26FA7DF}" sibTransId="{ABB235DD-6C75-0740-B6B7-61F9DF109835}"/>
    <dgm:cxn modelId="{BD4E1C70-3AAE-974E-87DD-14E3E120ECF4}" type="presOf" srcId="{46B0E548-D8EA-CC4C-AA6E-A97E84157FB6}" destId="{735A9BE3-6881-0D4B-B23F-88B2F6288D3E}" srcOrd="0" destOrd="0" presId="urn:microsoft.com/office/officeart/2005/8/layout/process4"/>
    <dgm:cxn modelId="{A7E20B82-1A2C-B74D-B92C-8DE3FEB613F5}" type="presOf" srcId="{83BE9682-5FB6-A34E-B4E9-0C80AA226233}" destId="{5A15638F-ABB0-1048-9A8D-DC725666EFB1}" srcOrd="1" destOrd="0" presId="urn:microsoft.com/office/officeart/2005/8/layout/process4"/>
    <dgm:cxn modelId="{D627CF82-4F8B-824A-BFE3-875B29F7F0FF}" type="presOf" srcId="{12C518E5-5B19-4D40-A443-BD23F76743B3}" destId="{669485BF-23F8-7245-BA3A-723D868F3863}" srcOrd="0" destOrd="0" presId="urn:microsoft.com/office/officeart/2005/8/layout/process4"/>
    <dgm:cxn modelId="{80D7DC82-7D3C-D445-A297-1F94CAFE3F66}" type="presOf" srcId="{83BE9682-5FB6-A34E-B4E9-0C80AA226233}" destId="{B08D547C-F163-4343-8D03-977D13DBED64}" srcOrd="0" destOrd="0" presId="urn:microsoft.com/office/officeart/2005/8/layout/process4"/>
    <dgm:cxn modelId="{B2152E88-6DB0-6242-8225-5E407CD3B464}" type="presOf" srcId="{540C340E-39E7-1B4C-A301-00E6F4C14D3E}" destId="{3D5C8123-F424-DE46-B0BF-7C0E83FFAB3B}" srcOrd="0" destOrd="0" presId="urn:microsoft.com/office/officeart/2005/8/layout/process4"/>
    <dgm:cxn modelId="{DB45CF8B-E537-7D4C-9CBB-D6380B95212C}" srcId="{3689B091-1CFA-374C-AC9E-7D949082CB57}" destId="{83BE9682-5FB6-A34E-B4E9-0C80AA226233}" srcOrd="2" destOrd="0" parTransId="{9A5BB137-8ADF-7F4E-9A61-20F8A7726929}" sibTransId="{DCE84664-4405-2D4E-ACB9-B0944CA89B59}"/>
    <dgm:cxn modelId="{F8AD1290-170B-EB48-82E0-88488671E8B7}" srcId="{0722F624-B525-3949-B088-3D551C202232}" destId="{795DB6F0-6AD0-4A4E-8AB2-4318DC010D53}" srcOrd="1" destOrd="0" parTransId="{08350C86-501C-1F43-B952-34FE851284B0}" sibTransId="{EC0F83AA-7097-E446-999A-5659F3739477}"/>
    <dgm:cxn modelId="{D2818DAE-68A7-9C4E-9EA6-D2E8BD0F924C}" type="presOf" srcId="{8C989BB0-83BA-C949-BEF2-826C6889A4B1}" destId="{2D42F000-4B44-AD4C-B001-5AE1283DAE43}" srcOrd="0" destOrd="0" presId="urn:microsoft.com/office/officeart/2005/8/layout/process4"/>
    <dgm:cxn modelId="{5CBA92B3-AF7B-4F44-8800-4173560CE701}" type="presOf" srcId="{0ACC8566-CC86-1140-93FA-ABACFAF3E8BC}" destId="{3CA7543E-0FB5-1D4A-8CF8-C600F8E033F6}" srcOrd="1" destOrd="0" presId="urn:microsoft.com/office/officeart/2005/8/layout/process4"/>
    <dgm:cxn modelId="{3975D6C5-535E-5245-A526-545EE35ECB52}" type="presOf" srcId="{795DB6F0-6AD0-4A4E-8AB2-4318DC010D53}" destId="{A4586B7B-FF65-1E49-8FE1-B9C55A329DE2}" srcOrd="0" destOrd="0" presId="urn:microsoft.com/office/officeart/2005/8/layout/process4"/>
    <dgm:cxn modelId="{3E79E0D6-3A60-EA48-80DE-E7464574FD67}" srcId="{3689B091-1CFA-374C-AC9E-7D949082CB57}" destId="{0ACC8566-CC86-1140-93FA-ABACFAF3E8BC}" srcOrd="0" destOrd="0" parTransId="{17A67B7C-FD76-A244-BC2D-96364F4A4842}" sibTransId="{75C914F1-DA88-6344-89C7-25D29BAC45E0}"/>
    <dgm:cxn modelId="{C6559CD7-BDF1-7340-8933-58D6D20B1710}" type="presOf" srcId="{0722F624-B525-3949-B088-3D551C202232}" destId="{9A1322A6-F0F3-2149-B37C-104587E1DA9A}" srcOrd="0" destOrd="0" presId="urn:microsoft.com/office/officeart/2005/8/layout/process4"/>
    <dgm:cxn modelId="{51E3C2DB-BCA7-2049-9815-5E7D6F9BF550}" type="presOf" srcId="{3689B091-1CFA-374C-AC9E-7D949082CB57}" destId="{CE475F9A-ED88-154F-8CC4-7CAFE0B2E16E}" srcOrd="0" destOrd="0" presId="urn:microsoft.com/office/officeart/2005/8/layout/process4"/>
    <dgm:cxn modelId="{444B452A-3D33-F24D-BCE3-D5246542A920}" type="presParOf" srcId="{CE475F9A-ED88-154F-8CC4-7CAFE0B2E16E}" destId="{866501A4-8386-1C4C-8C1C-866C9919D42B}" srcOrd="0" destOrd="0" presId="urn:microsoft.com/office/officeart/2005/8/layout/process4"/>
    <dgm:cxn modelId="{B3750BE2-8059-A745-B979-4E9D729AA007}" type="presParOf" srcId="{866501A4-8386-1C4C-8C1C-866C9919D42B}" destId="{B08D547C-F163-4343-8D03-977D13DBED64}" srcOrd="0" destOrd="0" presId="urn:microsoft.com/office/officeart/2005/8/layout/process4"/>
    <dgm:cxn modelId="{9555ED0A-5DC7-FD4D-8A36-4A1E7ABEE864}" type="presParOf" srcId="{866501A4-8386-1C4C-8C1C-866C9919D42B}" destId="{5A15638F-ABB0-1048-9A8D-DC725666EFB1}" srcOrd="1" destOrd="0" presId="urn:microsoft.com/office/officeart/2005/8/layout/process4"/>
    <dgm:cxn modelId="{1D485992-46CF-DB40-BAE6-6B869B62CEDC}" type="presParOf" srcId="{866501A4-8386-1C4C-8C1C-866C9919D42B}" destId="{051ED388-4240-5740-AFCA-F3B238370510}" srcOrd="2" destOrd="0" presId="urn:microsoft.com/office/officeart/2005/8/layout/process4"/>
    <dgm:cxn modelId="{F497101E-4D58-4949-ABAF-96A512C091A7}" type="presParOf" srcId="{051ED388-4240-5740-AFCA-F3B238370510}" destId="{669485BF-23F8-7245-BA3A-723D868F3863}" srcOrd="0" destOrd="0" presId="urn:microsoft.com/office/officeart/2005/8/layout/process4"/>
    <dgm:cxn modelId="{7022F8DE-6828-C844-8320-F67ABA65E5B1}" type="presParOf" srcId="{051ED388-4240-5740-AFCA-F3B238370510}" destId="{2D42F000-4B44-AD4C-B001-5AE1283DAE43}" srcOrd="1" destOrd="0" presId="urn:microsoft.com/office/officeart/2005/8/layout/process4"/>
    <dgm:cxn modelId="{876A8023-8383-AA4D-943D-9A545EFC6B88}" type="presParOf" srcId="{CE475F9A-ED88-154F-8CC4-7CAFE0B2E16E}" destId="{93896A76-A733-ED46-8F09-62E16F215592}" srcOrd="1" destOrd="0" presId="urn:microsoft.com/office/officeart/2005/8/layout/process4"/>
    <dgm:cxn modelId="{8649FF9E-D84B-3245-A909-B8E14B21E0A4}" type="presParOf" srcId="{CE475F9A-ED88-154F-8CC4-7CAFE0B2E16E}" destId="{24364DC8-670F-5542-9E1F-88F214B93F8F}" srcOrd="2" destOrd="0" presId="urn:microsoft.com/office/officeart/2005/8/layout/process4"/>
    <dgm:cxn modelId="{56E14EAF-977A-1842-842F-CA901A051383}" type="presParOf" srcId="{24364DC8-670F-5542-9E1F-88F214B93F8F}" destId="{9A1322A6-F0F3-2149-B37C-104587E1DA9A}" srcOrd="0" destOrd="0" presId="urn:microsoft.com/office/officeart/2005/8/layout/process4"/>
    <dgm:cxn modelId="{4D6646E2-74D1-3241-804D-63ADDFA815EA}" type="presParOf" srcId="{24364DC8-670F-5542-9E1F-88F214B93F8F}" destId="{BAD0DE26-5896-FA4E-B980-BE8B872DBE8B}" srcOrd="1" destOrd="0" presId="urn:microsoft.com/office/officeart/2005/8/layout/process4"/>
    <dgm:cxn modelId="{69A5AF3A-839D-654E-9F17-158249904838}" type="presParOf" srcId="{24364DC8-670F-5542-9E1F-88F214B93F8F}" destId="{2FEA9B33-190B-7140-9436-832D3BD1B24D}" srcOrd="2" destOrd="0" presId="urn:microsoft.com/office/officeart/2005/8/layout/process4"/>
    <dgm:cxn modelId="{DD225828-DAB0-4444-A027-A13AA68B3C72}" type="presParOf" srcId="{2FEA9B33-190B-7140-9436-832D3BD1B24D}" destId="{3D7DCF96-44A9-4D42-9CCF-77F12B7D62F8}" srcOrd="0" destOrd="0" presId="urn:microsoft.com/office/officeart/2005/8/layout/process4"/>
    <dgm:cxn modelId="{EC114682-4A5C-414B-BD73-4198068A832E}" type="presParOf" srcId="{2FEA9B33-190B-7140-9436-832D3BD1B24D}" destId="{A4586B7B-FF65-1E49-8FE1-B9C55A329DE2}" srcOrd="1" destOrd="0" presId="urn:microsoft.com/office/officeart/2005/8/layout/process4"/>
    <dgm:cxn modelId="{F4D2C635-D671-0F44-9B42-645876704EED}" type="presParOf" srcId="{CE475F9A-ED88-154F-8CC4-7CAFE0B2E16E}" destId="{9B037499-F530-BC41-85A8-9E65858F9D12}" srcOrd="3" destOrd="0" presId="urn:microsoft.com/office/officeart/2005/8/layout/process4"/>
    <dgm:cxn modelId="{DB2A4BB7-07B6-6F4B-90A4-CE8073C00615}" type="presParOf" srcId="{CE475F9A-ED88-154F-8CC4-7CAFE0B2E16E}" destId="{CE78D13D-B2E7-0C44-A251-4D1355259B94}" srcOrd="4" destOrd="0" presId="urn:microsoft.com/office/officeart/2005/8/layout/process4"/>
    <dgm:cxn modelId="{95943C0E-ADE7-8E4D-9EF2-4C8E1982023A}" type="presParOf" srcId="{CE78D13D-B2E7-0C44-A251-4D1355259B94}" destId="{254C8703-9857-E949-AB94-C1B3726499AC}" srcOrd="0" destOrd="0" presId="urn:microsoft.com/office/officeart/2005/8/layout/process4"/>
    <dgm:cxn modelId="{C9D5CCB3-4686-8E4B-B558-55DB20577F34}" type="presParOf" srcId="{CE78D13D-B2E7-0C44-A251-4D1355259B94}" destId="{3CA7543E-0FB5-1D4A-8CF8-C600F8E033F6}" srcOrd="1" destOrd="0" presId="urn:microsoft.com/office/officeart/2005/8/layout/process4"/>
    <dgm:cxn modelId="{6490179E-CF8A-2441-9DB8-BB7E4FE0307A}" type="presParOf" srcId="{CE78D13D-B2E7-0C44-A251-4D1355259B94}" destId="{0B0AD0E2-C667-3F43-AD4F-EB8FD7D60790}" srcOrd="2" destOrd="0" presId="urn:microsoft.com/office/officeart/2005/8/layout/process4"/>
    <dgm:cxn modelId="{1E0B446A-A1CE-7F48-937A-1C7B0961C02F}" type="presParOf" srcId="{0B0AD0E2-C667-3F43-AD4F-EB8FD7D60790}" destId="{3D5C8123-F424-DE46-B0BF-7C0E83FFAB3B}" srcOrd="0" destOrd="0" presId="urn:microsoft.com/office/officeart/2005/8/layout/process4"/>
    <dgm:cxn modelId="{1C019385-15DF-D145-9507-86EA82D279DC}" type="presParOf" srcId="{0B0AD0E2-C667-3F43-AD4F-EB8FD7D60790}" destId="{735A9BE3-6881-0D4B-B23F-88B2F6288D3E}"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89B091-1CFA-374C-AC9E-7D949082CB57}"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kumimoji="1" lang="ja-JP" altLang="en-US"/>
        </a:p>
      </dgm:t>
    </dgm:pt>
    <dgm:pt modelId="{0ACC8566-CC86-1140-93FA-ABACFAF3E8BC}">
      <dgm:prSet phldrT="[テキスト]"/>
      <dgm:spPr>
        <a:solidFill>
          <a:schemeClr val="accent6"/>
        </a:solidFill>
      </dgm:spPr>
      <dgm:t>
        <a:bodyPr/>
        <a:lstStyle/>
        <a:p>
          <a:r>
            <a:rPr kumimoji="1" lang="en-US" altLang="ja-JP" dirty="0"/>
            <a:t>Sliding Window</a:t>
          </a:r>
          <a:r>
            <a:rPr kumimoji="1" lang="ja-JP" altLang="en-US"/>
            <a:t>時代</a:t>
          </a:r>
        </a:p>
      </dgm:t>
    </dgm:pt>
    <dgm:pt modelId="{17A67B7C-FD76-A244-BC2D-96364F4A4842}" type="parTrans" cxnId="{3E79E0D6-3A60-EA48-80DE-E7464574FD67}">
      <dgm:prSet/>
      <dgm:spPr/>
      <dgm:t>
        <a:bodyPr/>
        <a:lstStyle/>
        <a:p>
          <a:endParaRPr kumimoji="1" lang="ja-JP" altLang="en-US"/>
        </a:p>
      </dgm:t>
    </dgm:pt>
    <dgm:pt modelId="{75C914F1-DA88-6344-89C7-25D29BAC45E0}" type="sibTrans" cxnId="{3E79E0D6-3A60-EA48-80DE-E7464574FD67}">
      <dgm:prSet/>
      <dgm:spPr/>
      <dgm:t>
        <a:bodyPr/>
        <a:lstStyle/>
        <a:p>
          <a:endParaRPr kumimoji="1" lang="ja-JP" altLang="en-US"/>
        </a:p>
      </dgm:t>
    </dgm:pt>
    <dgm:pt modelId="{540C340E-39E7-1B4C-A301-00E6F4C14D3E}">
      <dgm:prSet phldrT="[テキスト]"/>
      <dgm:spPr>
        <a:solidFill>
          <a:schemeClr val="bg1">
            <a:alpha val="90000"/>
          </a:schemeClr>
        </a:solidFill>
      </dgm:spPr>
      <dgm:t>
        <a:bodyPr/>
        <a:lstStyle/>
        <a:p>
          <a:r>
            <a:rPr kumimoji="1" lang="ja-JP" altLang="en-US"/>
            <a:t>画像内すべてに</a:t>
          </a:r>
          <a:r>
            <a:rPr kumimoji="1" lang="en-US" altLang="ja-JP" dirty="0"/>
            <a:t>window</a:t>
          </a:r>
          <a:r>
            <a:rPr kumimoji="1" lang="ja-JP" altLang="en-US"/>
            <a:t>を走らせ検出</a:t>
          </a:r>
        </a:p>
      </dgm:t>
    </dgm:pt>
    <dgm:pt modelId="{46796FC9-DADF-EE40-B681-A8EC07D1D77A}" type="parTrans" cxnId="{7634D137-7AE3-4642-9931-E50A6442536E}">
      <dgm:prSet/>
      <dgm:spPr/>
      <dgm:t>
        <a:bodyPr/>
        <a:lstStyle/>
        <a:p>
          <a:endParaRPr kumimoji="1" lang="ja-JP" altLang="en-US"/>
        </a:p>
      </dgm:t>
    </dgm:pt>
    <dgm:pt modelId="{80992776-20EF-3D4E-AE75-18793F8AB7C4}" type="sibTrans" cxnId="{7634D137-7AE3-4642-9931-E50A6442536E}">
      <dgm:prSet/>
      <dgm:spPr/>
      <dgm:t>
        <a:bodyPr/>
        <a:lstStyle/>
        <a:p>
          <a:endParaRPr kumimoji="1" lang="ja-JP" altLang="en-US"/>
        </a:p>
      </dgm:t>
    </dgm:pt>
    <dgm:pt modelId="{46B0E548-D8EA-CC4C-AA6E-A97E84157FB6}">
      <dgm:prSet phldrT="[テキスト]"/>
      <dgm:spPr>
        <a:solidFill>
          <a:schemeClr val="bg1">
            <a:alpha val="90000"/>
          </a:schemeClr>
        </a:solidFill>
      </dgm:spPr>
      <dgm:t>
        <a:bodyPr/>
        <a:lstStyle/>
        <a:p>
          <a:r>
            <a:rPr kumimoji="1" lang="en-US" altLang="ja-JP" dirty="0"/>
            <a:t>DPM</a:t>
          </a:r>
          <a:endParaRPr kumimoji="1" lang="ja-JP" altLang="en-US"/>
        </a:p>
      </dgm:t>
    </dgm:pt>
    <dgm:pt modelId="{35E56879-C2C0-BA4C-99A0-58943DEAD8CA}" type="parTrans" cxnId="{2BFBE24E-7666-6446-A47F-F6D12CD6B545}">
      <dgm:prSet/>
      <dgm:spPr/>
      <dgm:t>
        <a:bodyPr/>
        <a:lstStyle/>
        <a:p>
          <a:endParaRPr kumimoji="1" lang="ja-JP" altLang="en-US"/>
        </a:p>
      </dgm:t>
    </dgm:pt>
    <dgm:pt modelId="{5880CDF4-6E77-F24F-843A-66C4FFD7204F}" type="sibTrans" cxnId="{2BFBE24E-7666-6446-A47F-F6D12CD6B545}">
      <dgm:prSet/>
      <dgm:spPr/>
      <dgm:t>
        <a:bodyPr/>
        <a:lstStyle/>
        <a:p>
          <a:endParaRPr kumimoji="1" lang="ja-JP" altLang="en-US"/>
        </a:p>
      </dgm:t>
    </dgm:pt>
    <dgm:pt modelId="{0722F624-B525-3949-B088-3D551C202232}">
      <dgm:prSet phldrT="[テキスト]"/>
      <dgm:spPr>
        <a:solidFill>
          <a:schemeClr val="accent6"/>
        </a:solidFill>
      </dgm:spPr>
      <dgm:t>
        <a:bodyPr/>
        <a:lstStyle/>
        <a:p>
          <a:r>
            <a:rPr kumimoji="1" lang="en-US" altLang="ja-JP" dirty="0"/>
            <a:t>Region Proposal</a:t>
          </a:r>
          <a:r>
            <a:rPr kumimoji="1" lang="ja-JP" altLang="en-US"/>
            <a:t> </a:t>
          </a:r>
          <a:r>
            <a:rPr kumimoji="1" lang="en-US" altLang="ja-JP" dirty="0"/>
            <a:t>Method + Deep Learning(two stage)</a:t>
          </a:r>
          <a:r>
            <a:rPr kumimoji="1" lang="ja-JP" altLang="en-US"/>
            <a:t>時代</a:t>
          </a:r>
        </a:p>
      </dgm:t>
    </dgm:pt>
    <dgm:pt modelId="{17F03F02-4356-6541-8951-38C96739501C}" type="parTrans" cxnId="{2A97EA12-ABAC-4746-9882-BD216270F7DF}">
      <dgm:prSet/>
      <dgm:spPr/>
      <dgm:t>
        <a:bodyPr/>
        <a:lstStyle/>
        <a:p>
          <a:endParaRPr kumimoji="1" lang="ja-JP" altLang="en-US"/>
        </a:p>
      </dgm:t>
    </dgm:pt>
    <dgm:pt modelId="{176374CC-4A96-424C-9968-68B7C7BF50C9}" type="sibTrans" cxnId="{2A97EA12-ABAC-4746-9882-BD216270F7DF}">
      <dgm:prSet/>
      <dgm:spPr/>
      <dgm:t>
        <a:bodyPr/>
        <a:lstStyle/>
        <a:p>
          <a:endParaRPr kumimoji="1" lang="ja-JP" altLang="en-US"/>
        </a:p>
      </dgm:t>
    </dgm:pt>
    <dgm:pt modelId="{AAF1A764-A782-794C-868A-2F1E55B20237}">
      <dgm:prSet phldrT="[テキスト]"/>
      <dgm:spPr>
        <a:solidFill>
          <a:schemeClr val="bg1">
            <a:alpha val="90000"/>
          </a:schemeClr>
        </a:solidFill>
      </dgm:spPr>
      <dgm:t>
        <a:bodyPr/>
        <a:lstStyle/>
        <a:p>
          <a:r>
            <a:rPr kumimoji="1" lang="ja-JP" altLang="en-US"/>
            <a:t>領域提案と識別を分離した二段構え</a:t>
          </a:r>
        </a:p>
      </dgm:t>
    </dgm:pt>
    <dgm:pt modelId="{FCBE5D47-6730-EB43-B42A-F253D26FA7DF}" type="parTrans" cxnId="{C1795261-A2C6-4C4E-8702-233E4B48E323}">
      <dgm:prSet/>
      <dgm:spPr/>
      <dgm:t>
        <a:bodyPr/>
        <a:lstStyle/>
        <a:p>
          <a:endParaRPr kumimoji="1" lang="ja-JP" altLang="en-US"/>
        </a:p>
      </dgm:t>
    </dgm:pt>
    <dgm:pt modelId="{ABB235DD-6C75-0740-B6B7-61F9DF109835}" type="sibTrans" cxnId="{C1795261-A2C6-4C4E-8702-233E4B48E323}">
      <dgm:prSet/>
      <dgm:spPr/>
      <dgm:t>
        <a:bodyPr/>
        <a:lstStyle/>
        <a:p>
          <a:endParaRPr kumimoji="1" lang="ja-JP" altLang="en-US"/>
        </a:p>
      </dgm:t>
    </dgm:pt>
    <dgm:pt modelId="{795DB6F0-6AD0-4A4E-8AB2-4318DC010D53}">
      <dgm:prSet phldrT="[テキスト]"/>
      <dgm:spPr>
        <a:solidFill>
          <a:schemeClr val="bg1">
            <a:alpha val="90000"/>
          </a:schemeClr>
        </a:solidFill>
      </dgm:spPr>
      <dgm:t>
        <a:bodyPr/>
        <a:lstStyle/>
        <a:p>
          <a:r>
            <a:rPr kumimoji="1" lang="en-US" altLang="ja-JP" dirty="0"/>
            <a:t>R-CNN</a:t>
          </a:r>
          <a:r>
            <a:rPr kumimoji="1" lang="ja-JP" altLang="en-US"/>
            <a:t>、</a:t>
          </a:r>
          <a:r>
            <a:rPr kumimoji="1" lang="en-US" altLang="ja-JP" dirty="0"/>
            <a:t>Fast R-CNN</a:t>
          </a:r>
          <a:r>
            <a:rPr kumimoji="1" lang="ja-JP" altLang="en-US"/>
            <a:t>、</a:t>
          </a:r>
          <a:r>
            <a:rPr kumimoji="1" lang="en-US" altLang="ja-JP" dirty="0"/>
            <a:t>SPP-Net</a:t>
          </a:r>
          <a:endParaRPr kumimoji="1" lang="ja-JP" altLang="en-US"/>
        </a:p>
      </dgm:t>
    </dgm:pt>
    <dgm:pt modelId="{08350C86-501C-1F43-B952-34FE851284B0}" type="parTrans" cxnId="{F8AD1290-170B-EB48-82E0-88488671E8B7}">
      <dgm:prSet/>
      <dgm:spPr/>
      <dgm:t>
        <a:bodyPr/>
        <a:lstStyle/>
        <a:p>
          <a:endParaRPr kumimoji="1" lang="ja-JP" altLang="en-US"/>
        </a:p>
      </dgm:t>
    </dgm:pt>
    <dgm:pt modelId="{EC0F83AA-7097-E446-999A-5659F3739477}" type="sibTrans" cxnId="{F8AD1290-170B-EB48-82E0-88488671E8B7}">
      <dgm:prSet/>
      <dgm:spPr/>
      <dgm:t>
        <a:bodyPr/>
        <a:lstStyle/>
        <a:p>
          <a:endParaRPr kumimoji="1" lang="ja-JP" altLang="en-US"/>
        </a:p>
      </dgm:t>
    </dgm:pt>
    <dgm:pt modelId="{83BE9682-5FB6-A34E-B4E9-0C80AA226233}">
      <dgm:prSet phldrT="[テキスト]"/>
      <dgm:spPr>
        <a:solidFill>
          <a:schemeClr val="accent6"/>
        </a:solidFill>
      </dgm:spPr>
      <dgm:t>
        <a:bodyPr/>
        <a:lstStyle/>
        <a:p>
          <a:r>
            <a:rPr kumimoji="1" lang="en-US" altLang="ja-JP" dirty="0"/>
            <a:t>End to End(single stage)</a:t>
          </a:r>
          <a:r>
            <a:rPr kumimoji="1" lang="ja-JP" altLang="en-US"/>
            <a:t>時代</a:t>
          </a:r>
        </a:p>
      </dgm:t>
    </dgm:pt>
    <dgm:pt modelId="{9A5BB137-8ADF-7F4E-9A61-20F8A7726929}" type="parTrans" cxnId="{DB45CF8B-E537-7D4C-9CBB-D6380B95212C}">
      <dgm:prSet/>
      <dgm:spPr/>
      <dgm:t>
        <a:bodyPr/>
        <a:lstStyle/>
        <a:p>
          <a:endParaRPr kumimoji="1" lang="ja-JP" altLang="en-US"/>
        </a:p>
      </dgm:t>
    </dgm:pt>
    <dgm:pt modelId="{DCE84664-4405-2D4E-ACB9-B0944CA89B59}" type="sibTrans" cxnId="{DB45CF8B-E537-7D4C-9CBB-D6380B95212C}">
      <dgm:prSet/>
      <dgm:spPr/>
      <dgm:t>
        <a:bodyPr/>
        <a:lstStyle/>
        <a:p>
          <a:endParaRPr kumimoji="1" lang="ja-JP" altLang="en-US"/>
        </a:p>
      </dgm:t>
    </dgm:pt>
    <dgm:pt modelId="{12C518E5-5B19-4D40-A443-BD23F76743B3}">
      <dgm:prSet phldrT="[テキスト]"/>
      <dgm:spPr>
        <a:solidFill>
          <a:schemeClr val="bg1">
            <a:alpha val="90000"/>
          </a:schemeClr>
        </a:solidFill>
      </dgm:spPr>
      <dgm:t>
        <a:bodyPr/>
        <a:lstStyle/>
        <a:p>
          <a:r>
            <a:rPr kumimoji="1" lang="ja-JP" altLang="en-US"/>
            <a:t>領域提案から識別まで１つのネットワークに</a:t>
          </a:r>
        </a:p>
      </dgm:t>
    </dgm:pt>
    <dgm:pt modelId="{ADAF7329-B8FB-1F4C-A795-3B0CEC5F1E57}" type="parTrans" cxnId="{81C49021-B1A0-274A-96C6-E7142214209E}">
      <dgm:prSet/>
      <dgm:spPr/>
      <dgm:t>
        <a:bodyPr/>
        <a:lstStyle/>
        <a:p>
          <a:endParaRPr kumimoji="1" lang="ja-JP" altLang="en-US"/>
        </a:p>
      </dgm:t>
    </dgm:pt>
    <dgm:pt modelId="{C202FBD5-1A39-9240-B6BA-2F73EB24B2F8}" type="sibTrans" cxnId="{81C49021-B1A0-274A-96C6-E7142214209E}">
      <dgm:prSet/>
      <dgm:spPr/>
      <dgm:t>
        <a:bodyPr/>
        <a:lstStyle/>
        <a:p>
          <a:endParaRPr kumimoji="1" lang="ja-JP" altLang="en-US"/>
        </a:p>
      </dgm:t>
    </dgm:pt>
    <dgm:pt modelId="{8C989BB0-83BA-C949-BEF2-826C6889A4B1}">
      <dgm:prSet phldrT="[テキスト]"/>
      <dgm:spPr>
        <a:solidFill>
          <a:schemeClr val="bg1">
            <a:alpha val="90000"/>
          </a:schemeClr>
        </a:solidFill>
      </dgm:spPr>
      <dgm:t>
        <a:bodyPr/>
        <a:lstStyle/>
        <a:p>
          <a:r>
            <a:rPr kumimoji="1" lang="en-US" altLang="ja-JP" dirty="0"/>
            <a:t>Faster R-CNN</a:t>
          </a:r>
          <a:r>
            <a:rPr kumimoji="1" lang="ja-JP" altLang="en-US"/>
            <a:t>、以降の手法</a:t>
          </a:r>
        </a:p>
      </dgm:t>
    </dgm:pt>
    <dgm:pt modelId="{9C935AE2-DF1A-BA43-B280-06C306F13901}" type="parTrans" cxnId="{A1097931-CF4D-8B4D-992D-F3F3EC71357C}">
      <dgm:prSet/>
      <dgm:spPr/>
      <dgm:t>
        <a:bodyPr/>
        <a:lstStyle/>
        <a:p>
          <a:endParaRPr kumimoji="1" lang="ja-JP" altLang="en-US"/>
        </a:p>
      </dgm:t>
    </dgm:pt>
    <dgm:pt modelId="{A4912670-7116-2F4F-B7D2-C09E45655177}" type="sibTrans" cxnId="{A1097931-CF4D-8B4D-992D-F3F3EC71357C}">
      <dgm:prSet/>
      <dgm:spPr/>
      <dgm:t>
        <a:bodyPr/>
        <a:lstStyle/>
        <a:p>
          <a:endParaRPr kumimoji="1" lang="ja-JP" altLang="en-US"/>
        </a:p>
      </dgm:t>
    </dgm:pt>
    <dgm:pt modelId="{CE475F9A-ED88-154F-8CC4-7CAFE0B2E16E}" type="pres">
      <dgm:prSet presAssocID="{3689B091-1CFA-374C-AC9E-7D949082CB57}" presName="Name0" presStyleCnt="0">
        <dgm:presLayoutVars>
          <dgm:dir/>
          <dgm:animLvl val="lvl"/>
          <dgm:resizeHandles val="exact"/>
        </dgm:presLayoutVars>
      </dgm:prSet>
      <dgm:spPr/>
    </dgm:pt>
    <dgm:pt modelId="{866501A4-8386-1C4C-8C1C-866C9919D42B}" type="pres">
      <dgm:prSet presAssocID="{83BE9682-5FB6-A34E-B4E9-0C80AA226233}" presName="boxAndChildren" presStyleCnt="0"/>
      <dgm:spPr/>
    </dgm:pt>
    <dgm:pt modelId="{B08D547C-F163-4343-8D03-977D13DBED64}" type="pres">
      <dgm:prSet presAssocID="{83BE9682-5FB6-A34E-B4E9-0C80AA226233}" presName="parentTextBox" presStyleLbl="node1" presStyleIdx="0" presStyleCnt="3"/>
      <dgm:spPr/>
    </dgm:pt>
    <dgm:pt modelId="{5A15638F-ABB0-1048-9A8D-DC725666EFB1}" type="pres">
      <dgm:prSet presAssocID="{83BE9682-5FB6-A34E-B4E9-0C80AA226233}" presName="entireBox" presStyleLbl="node1" presStyleIdx="0" presStyleCnt="3"/>
      <dgm:spPr/>
    </dgm:pt>
    <dgm:pt modelId="{051ED388-4240-5740-AFCA-F3B238370510}" type="pres">
      <dgm:prSet presAssocID="{83BE9682-5FB6-A34E-B4E9-0C80AA226233}" presName="descendantBox" presStyleCnt="0"/>
      <dgm:spPr/>
    </dgm:pt>
    <dgm:pt modelId="{669485BF-23F8-7245-BA3A-723D868F3863}" type="pres">
      <dgm:prSet presAssocID="{12C518E5-5B19-4D40-A443-BD23F76743B3}" presName="childTextBox" presStyleLbl="fgAccFollowNode1" presStyleIdx="0" presStyleCnt="6">
        <dgm:presLayoutVars>
          <dgm:bulletEnabled val="1"/>
        </dgm:presLayoutVars>
      </dgm:prSet>
      <dgm:spPr/>
    </dgm:pt>
    <dgm:pt modelId="{2D42F000-4B44-AD4C-B001-5AE1283DAE43}" type="pres">
      <dgm:prSet presAssocID="{8C989BB0-83BA-C949-BEF2-826C6889A4B1}" presName="childTextBox" presStyleLbl="fgAccFollowNode1" presStyleIdx="1" presStyleCnt="6">
        <dgm:presLayoutVars>
          <dgm:bulletEnabled val="1"/>
        </dgm:presLayoutVars>
      </dgm:prSet>
      <dgm:spPr/>
    </dgm:pt>
    <dgm:pt modelId="{93896A76-A733-ED46-8F09-62E16F215592}" type="pres">
      <dgm:prSet presAssocID="{176374CC-4A96-424C-9968-68B7C7BF50C9}" presName="sp" presStyleCnt="0"/>
      <dgm:spPr/>
    </dgm:pt>
    <dgm:pt modelId="{24364DC8-670F-5542-9E1F-88F214B93F8F}" type="pres">
      <dgm:prSet presAssocID="{0722F624-B525-3949-B088-3D551C202232}" presName="arrowAndChildren" presStyleCnt="0"/>
      <dgm:spPr/>
    </dgm:pt>
    <dgm:pt modelId="{9A1322A6-F0F3-2149-B37C-104587E1DA9A}" type="pres">
      <dgm:prSet presAssocID="{0722F624-B525-3949-B088-3D551C202232}" presName="parentTextArrow" presStyleLbl="node1" presStyleIdx="0" presStyleCnt="3"/>
      <dgm:spPr/>
    </dgm:pt>
    <dgm:pt modelId="{BAD0DE26-5896-FA4E-B980-BE8B872DBE8B}" type="pres">
      <dgm:prSet presAssocID="{0722F624-B525-3949-B088-3D551C202232}" presName="arrow" presStyleLbl="node1" presStyleIdx="1" presStyleCnt="3"/>
      <dgm:spPr/>
    </dgm:pt>
    <dgm:pt modelId="{2FEA9B33-190B-7140-9436-832D3BD1B24D}" type="pres">
      <dgm:prSet presAssocID="{0722F624-B525-3949-B088-3D551C202232}" presName="descendantArrow" presStyleCnt="0"/>
      <dgm:spPr/>
    </dgm:pt>
    <dgm:pt modelId="{3D7DCF96-44A9-4D42-9CCF-77F12B7D62F8}" type="pres">
      <dgm:prSet presAssocID="{AAF1A764-A782-794C-868A-2F1E55B20237}" presName="childTextArrow" presStyleLbl="fgAccFollowNode1" presStyleIdx="2" presStyleCnt="6">
        <dgm:presLayoutVars>
          <dgm:bulletEnabled val="1"/>
        </dgm:presLayoutVars>
      </dgm:prSet>
      <dgm:spPr/>
    </dgm:pt>
    <dgm:pt modelId="{A4586B7B-FF65-1E49-8FE1-B9C55A329DE2}" type="pres">
      <dgm:prSet presAssocID="{795DB6F0-6AD0-4A4E-8AB2-4318DC010D53}" presName="childTextArrow" presStyleLbl="fgAccFollowNode1" presStyleIdx="3" presStyleCnt="6">
        <dgm:presLayoutVars>
          <dgm:bulletEnabled val="1"/>
        </dgm:presLayoutVars>
      </dgm:prSet>
      <dgm:spPr/>
    </dgm:pt>
    <dgm:pt modelId="{9B037499-F530-BC41-85A8-9E65858F9D12}" type="pres">
      <dgm:prSet presAssocID="{75C914F1-DA88-6344-89C7-25D29BAC45E0}" presName="sp" presStyleCnt="0"/>
      <dgm:spPr/>
    </dgm:pt>
    <dgm:pt modelId="{CE78D13D-B2E7-0C44-A251-4D1355259B94}" type="pres">
      <dgm:prSet presAssocID="{0ACC8566-CC86-1140-93FA-ABACFAF3E8BC}" presName="arrowAndChildren" presStyleCnt="0"/>
      <dgm:spPr/>
    </dgm:pt>
    <dgm:pt modelId="{254C8703-9857-E949-AB94-C1B3726499AC}" type="pres">
      <dgm:prSet presAssocID="{0ACC8566-CC86-1140-93FA-ABACFAF3E8BC}" presName="parentTextArrow" presStyleLbl="node1" presStyleIdx="1" presStyleCnt="3"/>
      <dgm:spPr/>
    </dgm:pt>
    <dgm:pt modelId="{3CA7543E-0FB5-1D4A-8CF8-C600F8E033F6}" type="pres">
      <dgm:prSet presAssocID="{0ACC8566-CC86-1140-93FA-ABACFAF3E8BC}" presName="arrow" presStyleLbl="node1" presStyleIdx="2" presStyleCnt="3"/>
      <dgm:spPr/>
    </dgm:pt>
    <dgm:pt modelId="{0B0AD0E2-C667-3F43-AD4F-EB8FD7D60790}" type="pres">
      <dgm:prSet presAssocID="{0ACC8566-CC86-1140-93FA-ABACFAF3E8BC}" presName="descendantArrow" presStyleCnt="0"/>
      <dgm:spPr/>
    </dgm:pt>
    <dgm:pt modelId="{3D5C8123-F424-DE46-B0BF-7C0E83FFAB3B}" type="pres">
      <dgm:prSet presAssocID="{540C340E-39E7-1B4C-A301-00E6F4C14D3E}" presName="childTextArrow" presStyleLbl="fgAccFollowNode1" presStyleIdx="4" presStyleCnt="6">
        <dgm:presLayoutVars>
          <dgm:bulletEnabled val="1"/>
        </dgm:presLayoutVars>
      </dgm:prSet>
      <dgm:spPr/>
    </dgm:pt>
    <dgm:pt modelId="{735A9BE3-6881-0D4B-B23F-88B2F6288D3E}" type="pres">
      <dgm:prSet presAssocID="{46B0E548-D8EA-CC4C-AA6E-A97E84157FB6}" presName="childTextArrow" presStyleLbl="fgAccFollowNode1" presStyleIdx="5" presStyleCnt="6">
        <dgm:presLayoutVars>
          <dgm:bulletEnabled val="1"/>
        </dgm:presLayoutVars>
      </dgm:prSet>
      <dgm:spPr/>
    </dgm:pt>
  </dgm:ptLst>
  <dgm:cxnLst>
    <dgm:cxn modelId="{2A97EA12-ABAC-4746-9882-BD216270F7DF}" srcId="{3689B091-1CFA-374C-AC9E-7D949082CB57}" destId="{0722F624-B525-3949-B088-3D551C202232}" srcOrd="1" destOrd="0" parTransId="{17F03F02-4356-6541-8951-38C96739501C}" sibTransId="{176374CC-4A96-424C-9968-68B7C7BF50C9}"/>
    <dgm:cxn modelId="{81C49021-B1A0-274A-96C6-E7142214209E}" srcId="{83BE9682-5FB6-A34E-B4E9-0C80AA226233}" destId="{12C518E5-5B19-4D40-A443-BD23F76743B3}" srcOrd="0" destOrd="0" parTransId="{ADAF7329-B8FB-1F4C-A795-3B0CEC5F1E57}" sibTransId="{C202FBD5-1A39-9240-B6BA-2F73EB24B2F8}"/>
    <dgm:cxn modelId="{A1097931-CF4D-8B4D-992D-F3F3EC71357C}" srcId="{83BE9682-5FB6-A34E-B4E9-0C80AA226233}" destId="{8C989BB0-83BA-C949-BEF2-826C6889A4B1}" srcOrd="1" destOrd="0" parTransId="{9C935AE2-DF1A-BA43-B280-06C306F13901}" sibTransId="{A4912670-7116-2F4F-B7D2-C09E45655177}"/>
    <dgm:cxn modelId="{7634D137-7AE3-4642-9931-E50A6442536E}" srcId="{0ACC8566-CC86-1140-93FA-ABACFAF3E8BC}" destId="{540C340E-39E7-1B4C-A301-00E6F4C14D3E}" srcOrd="0" destOrd="0" parTransId="{46796FC9-DADF-EE40-B681-A8EC07D1D77A}" sibTransId="{80992776-20EF-3D4E-AE75-18793F8AB7C4}"/>
    <dgm:cxn modelId="{472C0038-3634-9147-A985-EE98F92F84C7}" type="presOf" srcId="{0ACC8566-CC86-1140-93FA-ABACFAF3E8BC}" destId="{254C8703-9857-E949-AB94-C1B3726499AC}" srcOrd="0" destOrd="0" presId="urn:microsoft.com/office/officeart/2005/8/layout/process4"/>
    <dgm:cxn modelId="{2BFBE24E-7666-6446-A47F-F6D12CD6B545}" srcId="{0ACC8566-CC86-1140-93FA-ABACFAF3E8BC}" destId="{46B0E548-D8EA-CC4C-AA6E-A97E84157FB6}" srcOrd="1" destOrd="0" parTransId="{35E56879-C2C0-BA4C-99A0-58943DEAD8CA}" sibTransId="{5880CDF4-6E77-F24F-843A-66C4FFD7204F}"/>
    <dgm:cxn modelId="{EC4D4557-ACD5-A541-A233-144128013BA8}" type="presOf" srcId="{0722F624-B525-3949-B088-3D551C202232}" destId="{BAD0DE26-5896-FA4E-B980-BE8B872DBE8B}" srcOrd="1" destOrd="0" presId="urn:microsoft.com/office/officeart/2005/8/layout/process4"/>
    <dgm:cxn modelId="{B04AC55C-264E-E348-A17C-B8EE80D8E7FF}" type="presOf" srcId="{AAF1A764-A782-794C-868A-2F1E55B20237}" destId="{3D7DCF96-44A9-4D42-9CCF-77F12B7D62F8}" srcOrd="0" destOrd="0" presId="urn:microsoft.com/office/officeart/2005/8/layout/process4"/>
    <dgm:cxn modelId="{C1795261-A2C6-4C4E-8702-233E4B48E323}" srcId="{0722F624-B525-3949-B088-3D551C202232}" destId="{AAF1A764-A782-794C-868A-2F1E55B20237}" srcOrd="0" destOrd="0" parTransId="{FCBE5D47-6730-EB43-B42A-F253D26FA7DF}" sibTransId="{ABB235DD-6C75-0740-B6B7-61F9DF109835}"/>
    <dgm:cxn modelId="{BD4E1C70-3AAE-974E-87DD-14E3E120ECF4}" type="presOf" srcId="{46B0E548-D8EA-CC4C-AA6E-A97E84157FB6}" destId="{735A9BE3-6881-0D4B-B23F-88B2F6288D3E}" srcOrd="0" destOrd="0" presId="urn:microsoft.com/office/officeart/2005/8/layout/process4"/>
    <dgm:cxn modelId="{A7E20B82-1A2C-B74D-B92C-8DE3FEB613F5}" type="presOf" srcId="{83BE9682-5FB6-A34E-B4E9-0C80AA226233}" destId="{5A15638F-ABB0-1048-9A8D-DC725666EFB1}" srcOrd="1" destOrd="0" presId="urn:microsoft.com/office/officeart/2005/8/layout/process4"/>
    <dgm:cxn modelId="{D627CF82-4F8B-824A-BFE3-875B29F7F0FF}" type="presOf" srcId="{12C518E5-5B19-4D40-A443-BD23F76743B3}" destId="{669485BF-23F8-7245-BA3A-723D868F3863}" srcOrd="0" destOrd="0" presId="urn:microsoft.com/office/officeart/2005/8/layout/process4"/>
    <dgm:cxn modelId="{80D7DC82-7D3C-D445-A297-1F94CAFE3F66}" type="presOf" srcId="{83BE9682-5FB6-A34E-B4E9-0C80AA226233}" destId="{B08D547C-F163-4343-8D03-977D13DBED64}" srcOrd="0" destOrd="0" presId="urn:microsoft.com/office/officeart/2005/8/layout/process4"/>
    <dgm:cxn modelId="{B2152E88-6DB0-6242-8225-5E407CD3B464}" type="presOf" srcId="{540C340E-39E7-1B4C-A301-00E6F4C14D3E}" destId="{3D5C8123-F424-DE46-B0BF-7C0E83FFAB3B}" srcOrd="0" destOrd="0" presId="urn:microsoft.com/office/officeart/2005/8/layout/process4"/>
    <dgm:cxn modelId="{DB45CF8B-E537-7D4C-9CBB-D6380B95212C}" srcId="{3689B091-1CFA-374C-AC9E-7D949082CB57}" destId="{83BE9682-5FB6-A34E-B4E9-0C80AA226233}" srcOrd="2" destOrd="0" parTransId="{9A5BB137-8ADF-7F4E-9A61-20F8A7726929}" sibTransId="{DCE84664-4405-2D4E-ACB9-B0944CA89B59}"/>
    <dgm:cxn modelId="{F8AD1290-170B-EB48-82E0-88488671E8B7}" srcId="{0722F624-B525-3949-B088-3D551C202232}" destId="{795DB6F0-6AD0-4A4E-8AB2-4318DC010D53}" srcOrd="1" destOrd="0" parTransId="{08350C86-501C-1F43-B952-34FE851284B0}" sibTransId="{EC0F83AA-7097-E446-999A-5659F3739477}"/>
    <dgm:cxn modelId="{D2818DAE-68A7-9C4E-9EA6-D2E8BD0F924C}" type="presOf" srcId="{8C989BB0-83BA-C949-BEF2-826C6889A4B1}" destId="{2D42F000-4B44-AD4C-B001-5AE1283DAE43}" srcOrd="0" destOrd="0" presId="urn:microsoft.com/office/officeart/2005/8/layout/process4"/>
    <dgm:cxn modelId="{5CBA92B3-AF7B-4F44-8800-4173560CE701}" type="presOf" srcId="{0ACC8566-CC86-1140-93FA-ABACFAF3E8BC}" destId="{3CA7543E-0FB5-1D4A-8CF8-C600F8E033F6}" srcOrd="1" destOrd="0" presId="urn:microsoft.com/office/officeart/2005/8/layout/process4"/>
    <dgm:cxn modelId="{3975D6C5-535E-5245-A526-545EE35ECB52}" type="presOf" srcId="{795DB6F0-6AD0-4A4E-8AB2-4318DC010D53}" destId="{A4586B7B-FF65-1E49-8FE1-B9C55A329DE2}" srcOrd="0" destOrd="0" presId="urn:microsoft.com/office/officeart/2005/8/layout/process4"/>
    <dgm:cxn modelId="{3E79E0D6-3A60-EA48-80DE-E7464574FD67}" srcId="{3689B091-1CFA-374C-AC9E-7D949082CB57}" destId="{0ACC8566-CC86-1140-93FA-ABACFAF3E8BC}" srcOrd="0" destOrd="0" parTransId="{17A67B7C-FD76-A244-BC2D-96364F4A4842}" sibTransId="{75C914F1-DA88-6344-89C7-25D29BAC45E0}"/>
    <dgm:cxn modelId="{C6559CD7-BDF1-7340-8933-58D6D20B1710}" type="presOf" srcId="{0722F624-B525-3949-B088-3D551C202232}" destId="{9A1322A6-F0F3-2149-B37C-104587E1DA9A}" srcOrd="0" destOrd="0" presId="urn:microsoft.com/office/officeart/2005/8/layout/process4"/>
    <dgm:cxn modelId="{51E3C2DB-BCA7-2049-9815-5E7D6F9BF550}" type="presOf" srcId="{3689B091-1CFA-374C-AC9E-7D949082CB57}" destId="{CE475F9A-ED88-154F-8CC4-7CAFE0B2E16E}" srcOrd="0" destOrd="0" presId="urn:microsoft.com/office/officeart/2005/8/layout/process4"/>
    <dgm:cxn modelId="{444B452A-3D33-F24D-BCE3-D5246542A920}" type="presParOf" srcId="{CE475F9A-ED88-154F-8CC4-7CAFE0B2E16E}" destId="{866501A4-8386-1C4C-8C1C-866C9919D42B}" srcOrd="0" destOrd="0" presId="urn:microsoft.com/office/officeart/2005/8/layout/process4"/>
    <dgm:cxn modelId="{B3750BE2-8059-A745-B979-4E9D729AA007}" type="presParOf" srcId="{866501A4-8386-1C4C-8C1C-866C9919D42B}" destId="{B08D547C-F163-4343-8D03-977D13DBED64}" srcOrd="0" destOrd="0" presId="urn:microsoft.com/office/officeart/2005/8/layout/process4"/>
    <dgm:cxn modelId="{9555ED0A-5DC7-FD4D-8A36-4A1E7ABEE864}" type="presParOf" srcId="{866501A4-8386-1C4C-8C1C-866C9919D42B}" destId="{5A15638F-ABB0-1048-9A8D-DC725666EFB1}" srcOrd="1" destOrd="0" presId="urn:microsoft.com/office/officeart/2005/8/layout/process4"/>
    <dgm:cxn modelId="{1D485992-46CF-DB40-BAE6-6B869B62CEDC}" type="presParOf" srcId="{866501A4-8386-1C4C-8C1C-866C9919D42B}" destId="{051ED388-4240-5740-AFCA-F3B238370510}" srcOrd="2" destOrd="0" presId="urn:microsoft.com/office/officeart/2005/8/layout/process4"/>
    <dgm:cxn modelId="{F497101E-4D58-4949-ABAF-96A512C091A7}" type="presParOf" srcId="{051ED388-4240-5740-AFCA-F3B238370510}" destId="{669485BF-23F8-7245-BA3A-723D868F3863}" srcOrd="0" destOrd="0" presId="urn:microsoft.com/office/officeart/2005/8/layout/process4"/>
    <dgm:cxn modelId="{7022F8DE-6828-C844-8320-F67ABA65E5B1}" type="presParOf" srcId="{051ED388-4240-5740-AFCA-F3B238370510}" destId="{2D42F000-4B44-AD4C-B001-5AE1283DAE43}" srcOrd="1" destOrd="0" presId="urn:microsoft.com/office/officeart/2005/8/layout/process4"/>
    <dgm:cxn modelId="{876A8023-8383-AA4D-943D-9A545EFC6B88}" type="presParOf" srcId="{CE475F9A-ED88-154F-8CC4-7CAFE0B2E16E}" destId="{93896A76-A733-ED46-8F09-62E16F215592}" srcOrd="1" destOrd="0" presId="urn:microsoft.com/office/officeart/2005/8/layout/process4"/>
    <dgm:cxn modelId="{8649FF9E-D84B-3245-A909-B8E14B21E0A4}" type="presParOf" srcId="{CE475F9A-ED88-154F-8CC4-7CAFE0B2E16E}" destId="{24364DC8-670F-5542-9E1F-88F214B93F8F}" srcOrd="2" destOrd="0" presId="urn:microsoft.com/office/officeart/2005/8/layout/process4"/>
    <dgm:cxn modelId="{56E14EAF-977A-1842-842F-CA901A051383}" type="presParOf" srcId="{24364DC8-670F-5542-9E1F-88F214B93F8F}" destId="{9A1322A6-F0F3-2149-B37C-104587E1DA9A}" srcOrd="0" destOrd="0" presId="urn:microsoft.com/office/officeart/2005/8/layout/process4"/>
    <dgm:cxn modelId="{4D6646E2-74D1-3241-804D-63ADDFA815EA}" type="presParOf" srcId="{24364DC8-670F-5542-9E1F-88F214B93F8F}" destId="{BAD0DE26-5896-FA4E-B980-BE8B872DBE8B}" srcOrd="1" destOrd="0" presId="urn:microsoft.com/office/officeart/2005/8/layout/process4"/>
    <dgm:cxn modelId="{69A5AF3A-839D-654E-9F17-158249904838}" type="presParOf" srcId="{24364DC8-670F-5542-9E1F-88F214B93F8F}" destId="{2FEA9B33-190B-7140-9436-832D3BD1B24D}" srcOrd="2" destOrd="0" presId="urn:microsoft.com/office/officeart/2005/8/layout/process4"/>
    <dgm:cxn modelId="{DD225828-DAB0-4444-A027-A13AA68B3C72}" type="presParOf" srcId="{2FEA9B33-190B-7140-9436-832D3BD1B24D}" destId="{3D7DCF96-44A9-4D42-9CCF-77F12B7D62F8}" srcOrd="0" destOrd="0" presId="urn:microsoft.com/office/officeart/2005/8/layout/process4"/>
    <dgm:cxn modelId="{EC114682-4A5C-414B-BD73-4198068A832E}" type="presParOf" srcId="{2FEA9B33-190B-7140-9436-832D3BD1B24D}" destId="{A4586B7B-FF65-1E49-8FE1-B9C55A329DE2}" srcOrd="1" destOrd="0" presId="urn:microsoft.com/office/officeart/2005/8/layout/process4"/>
    <dgm:cxn modelId="{F4D2C635-D671-0F44-9B42-645876704EED}" type="presParOf" srcId="{CE475F9A-ED88-154F-8CC4-7CAFE0B2E16E}" destId="{9B037499-F530-BC41-85A8-9E65858F9D12}" srcOrd="3" destOrd="0" presId="urn:microsoft.com/office/officeart/2005/8/layout/process4"/>
    <dgm:cxn modelId="{DB2A4BB7-07B6-6F4B-90A4-CE8073C00615}" type="presParOf" srcId="{CE475F9A-ED88-154F-8CC4-7CAFE0B2E16E}" destId="{CE78D13D-B2E7-0C44-A251-4D1355259B94}" srcOrd="4" destOrd="0" presId="urn:microsoft.com/office/officeart/2005/8/layout/process4"/>
    <dgm:cxn modelId="{95943C0E-ADE7-8E4D-9EF2-4C8E1982023A}" type="presParOf" srcId="{CE78D13D-B2E7-0C44-A251-4D1355259B94}" destId="{254C8703-9857-E949-AB94-C1B3726499AC}" srcOrd="0" destOrd="0" presId="urn:microsoft.com/office/officeart/2005/8/layout/process4"/>
    <dgm:cxn modelId="{C9D5CCB3-4686-8E4B-B558-55DB20577F34}" type="presParOf" srcId="{CE78D13D-B2E7-0C44-A251-4D1355259B94}" destId="{3CA7543E-0FB5-1D4A-8CF8-C600F8E033F6}" srcOrd="1" destOrd="0" presId="urn:microsoft.com/office/officeart/2005/8/layout/process4"/>
    <dgm:cxn modelId="{6490179E-CF8A-2441-9DB8-BB7E4FE0307A}" type="presParOf" srcId="{CE78D13D-B2E7-0C44-A251-4D1355259B94}" destId="{0B0AD0E2-C667-3F43-AD4F-EB8FD7D60790}" srcOrd="2" destOrd="0" presId="urn:microsoft.com/office/officeart/2005/8/layout/process4"/>
    <dgm:cxn modelId="{1E0B446A-A1CE-7F48-937A-1C7B0961C02F}" type="presParOf" srcId="{0B0AD0E2-C667-3F43-AD4F-EB8FD7D60790}" destId="{3D5C8123-F424-DE46-B0BF-7C0E83FFAB3B}" srcOrd="0" destOrd="0" presId="urn:microsoft.com/office/officeart/2005/8/layout/process4"/>
    <dgm:cxn modelId="{1C019385-15DF-D145-9507-86EA82D279DC}" type="presParOf" srcId="{0B0AD0E2-C667-3F43-AD4F-EB8FD7D60790}" destId="{735A9BE3-6881-0D4B-B23F-88B2F6288D3E}"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5638F-ABB0-1048-9A8D-DC725666EFB1}">
      <dsp:nvSpPr>
        <dsp:cNvPr id="0" name=""/>
        <dsp:cNvSpPr/>
      </dsp:nvSpPr>
      <dsp:spPr>
        <a:xfrm>
          <a:off x="0" y="2544103"/>
          <a:ext cx="6096000" cy="835031"/>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kumimoji="1" lang="en-US" altLang="ja-JP" sz="1300" kern="1200" dirty="0"/>
            <a:t>End to End(single stage)</a:t>
          </a:r>
          <a:r>
            <a:rPr kumimoji="1" lang="ja-JP" altLang="en-US" sz="1300" kern="1200"/>
            <a:t>時代</a:t>
          </a:r>
        </a:p>
      </dsp:txBody>
      <dsp:txXfrm>
        <a:off x="0" y="2544103"/>
        <a:ext cx="6096000" cy="450916"/>
      </dsp:txXfrm>
    </dsp:sp>
    <dsp:sp modelId="{669485BF-23F8-7245-BA3A-723D868F3863}">
      <dsp:nvSpPr>
        <dsp:cNvPr id="0" name=""/>
        <dsp:cNvSpPr/>
      </dsp:nvSpPr>
      <dsp:spPr>
        <a:xfrm>
          <a:off x="0" y="2978319"/>
          <a:ext cx="3047999" cy="384114"/>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a:t>領域提案から識別まで１つのネットワークに</a:t>
          </a:r>
        </a:p>
      </dsp:txBody>
      <dsp:txXfrm>
        <a:off x="0" y="2978319"/>
        <a:ext cx="3047999" cy="384114"/>
      </dsp:txXfrm>
    </dsp:sp>
    <dsp:sp modelId="{2D42F000-4B44-AD4C-B001-5AE1283DAE43}">
      <dsp:nvSpPr>
        <dsp:cNvPr id="0" name=""/>
        <dsp:cNvSpPr/>
      </dsp:nvSpPr>
      <dsp:spPr>
        <a:xfrm>
          <a:off x="3048000" y="2978319"/>
          <a:ext cx="3047999" cy="384114"/>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en-US" altLang="ja-JP" sz="1100" kern="1200" dirty="0"/>
            <a:t>Faster R-CNN</a:t>
          </a:r>
          <a:r>
            <a:rPr kumimoji="1" lang="ja-JP" altLang="en-US" sz="1100" kern="1200"/>
            <a:t>、以降の手法</a:t>
          </a:r>
        </a:p>
      </dsp:txBody>
      <dsp:txXfrm>
        <a:off x="3048000" y="2978319"/>
        <a:ext cx="3047999" cy="384114"/>
      </dsp:txXfrm>
    </dsp:sp>
    <dsp:sp modelId="{BAD0DE26-5896-FA4E-B980-BE8B872DBE8B}">
      <dsp:nvSpPr>
        <dsp:cNvPr id="0" name=""/>
        <dsp:cNvSpPr/>
      </dsp:nvSpPr>
      <dsp:spPr>
        <a:xfrm rot="10800000">
          <a:off x="0" y="1272350"/>
          <a:ext cx="6096000" cy="1284278"/>
        </a:xfrm>
        <a:prstGeom prst="upArrowCallou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kumimoji="1" lang="en-US" altLang="ja-JP" sz="1300" kern="1200" dirty="0"/>
            <a:t>Region Proposal</a:t>
          </a:r>
          <a:r>
            <a:rPr kumimoji="1" lang="ja-JP" altLang="en-US" sz="1300" kern="1200"/>
            <a:t> </a:t>
          </a:r>
          <a:r>
            <a:rPr kumimoji="1" lang="en-US" altLang="ja-JP" sz="1300" kern="1200" dirty="0"/>
            <a:t>Method + Deep Learning(two stage)</a:t>
          </a:r>
          <a:r>
            <a:rPr kumimoji="1" lang="ja-JP" altLang="en-US" sz="1300" kern="1200"/>
            <a:t>時代</a:t>
          </a:r>
        </a:p>
      </dsp:txBody>
      <dsp:txXfrm rot="-10800000">
        <a:off x="0" y="1272350"/>
        <a:ext cx="6096000" cy="450781"/>
      </dsp:txXfrm>
    </dsp:sp>
    <dsp:sp modelId="{3D7DCF96-44A9-4D42-9CCF-77F12B7D62F8}">
      <dsp:nvSpPr>
        <dsp:cNvPr id="0" name=""/>
        <dsp:cNvSpPr/>
      </dsp:nvSpPr>
      <dsp:spPr>
        <a:xfrm>
          <a:off x="0" y="1723131"/>
          <a:ext cx="3047999" cy="383999"/>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a:t>領域提案と識別を分離した二段構え</a:t>
          </a:r>
        </a:p>
      </dsp:txBody>
      <dsp:txXfrm>
        <a:off x="0" y="1723131"/>
        <a:ext cx="3047999" cy="383999"/>
      </dsp:txXfrm>
    </dsp:sp>
    <dsp:sp modelId="{A4586B7B-FF65-1E49-8FE1-B9C55A329DE2}">
      <dsp:nvSpPr>
        <dsp:cNvPr id="0" name=""/>
        <dsp:cNvSpPr/>
      </dsp:nvSpPr>
      <dsp:spPr>
        <a:xfrm>
          <a:off x="3048000" y="1723131"/>
          <a:ext cx="3047999" cy="383999"/>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en-US" altLang="ja-JP" sz="1100" kern="1200" dirty="0"/>
            <a:t>R-CNN</a:t>
          </a:r>
          <a:r>
            <a:rPr kumimoji="1" lang="ja-JP" altLang="en-US" sz="1100" kern="1200"/>
            <a:t>、</a:t>
          </a:r>
          <a:r>
            <a:rPr kumimoji="1" lang="en-US" altLang="ja-JP" sz="1100" kern="1200" dirty="0"/>
            <a:t>Fast R-CNN</a:t>
          </a:r>
          <a:r>
            <a:rPr kumimoji="1" lang="ja-JP" altLang="en-US" sz="1100" kern="1200"/>
            <a:t>、</a:t>
          </a:r>
          <a:r>
            <a:rPr kumimoji="1" lang="en-US" altLang="ja-JP" sz="1100" kern="1200" dirty="0"/>
            <a:t>SPP-Net</a:t>
          </a:r>
          <a:endParaRPr kumimoji="1" lang="ja-JP" altLang="en-US" sz="1100" kern="1200"/>
        </a:p>
      </dsp:txBody>
      <dsp:txXfrm>
        <a:off x="3048000" y="1723131"/>
        <a:ext cx="3047999" cy="383999"/>
      </dsp:txXfrm>
    </dsp:sp>
    <dsp:sp modelId="{3CA7543E-0FB5-1D4A-8CF8-C600F8E033F6}">
      <dsp:nvSpPr>
        <dsp:cNvPr id="0" name=""/>
        <dsp:cNvSpPr/>
      </dsp:nvSpPr>
      <dsp:spPr>
        <a:xfrm rot="10800000">
          <a:off x="0" y="597"/>
          <a:ext cx="6096000" cy="1284278"/>
        </a:xfrm>
        <a:prstGeom prst="upArrowCallou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kumimoji="1" lang="en-US" altLang="ja-JP" sz="1300" kern="1200" dirty="0"/>
            <a:t>Sliding Window</a:t>
          </a:r>
          <a:r>
            <a:rPr kumimoji="1" lang="ja-JP" altLang="en-US" sz="1300" kern="1200"/>
            <a:t>時代</a:t>
          </a:r>
        </a:p>
      </dsp:txBody>
      <dsp:txXfrm rot="-10800000">
        <a:off x="0" y="597"/>
        <a:ext cx="6096000" cy="450781"/>
      </dsp:txXfrm>
    </dsp:sp>
    <dsp:sp modelId="{3D5C8123-F424-DE46-B0BF-7C0E83FFAB3B}">
      <dsp:nvSpPr>
        <dsp:cNvPr id="0" name=""/>
        <dsp:cNvSpPr/>
      </dsp:nvSpPr>
      <dsp:spPr>
        <a:xfrm>
          <a:off x="0" y="451379"/>
          <a:ext cx="3047999" cy="383999"/>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a:t>画像内すべてに</a:t>
          </a:r>
          <a:r>
            <a:rPr kumimoji="1" lang="en-US" altLang="ja-JP" sz="1100" kern="1200" dirty="0"/>
            <a:t>window</a:t>
          </a:r>
          <a:r>
            <a:rPr kumimoji="1" lang="ja-JP" altLang="en-US" sz="1100" kern="1200"/>
            <a:t>を走らせ検出</a:t>
          </a:r>
        </a:p>
      </dsp:txBody>
      <dsp:txXfrm>
        <a:off x="0" y="451379"/>
        <a:ext cx="3047999" cy="383999"/>
      </dsp:txXfrm>
    </dsp:sp>
    <dsp:sp modelId="{735A9BE3-6881-0D4B-B23F-88B2F6288D3E}">
      <dsp:nvSpPr>
        <dsp:cNvPr id="0" name=""/>
        <dsp:cNvSpPr/>
      </dsp:nvSpPr>
      <dsp:spPr>
        <a:xfrm>
          <a:off x="3048000" y="451379"/>
          <a:ext cx="3047999" cy="383999"/>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en-US" altLang="ja-JP" sz="1100" kern="1200" dirty="0"/>
            <a:t>DPM</a:t>
          </a:r>
          <a:endParaRPr kumimoji="1" lang="ja-JP" altLang="en-US" sz="1100" kern="1200"/>
        </a:p>
      </dsp:txBody>
      <dsp:txXfrm>
        <a:off x="3048000" y="451379"/>
        <a:ext cx="3047999" cy="3839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5638F-ABB0-1048-9A8D-DC725666EFB1}">
      <dsp:nvSpPr>
        <dsp:cNvPr id="0" name=""/>
        <dsp:cNvSpPr/>
      </dsp:nvSpPr>
      <dsp:spPr>
        <a:xfrm>
          <a:off x="0" y="2544103"/>
          <a:ext cx="6096000" cy="835031"/>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kumimoji="1" lang="en-US" altLang="ja-JP" sz="1300" kern="1200" dirty="0"/>
            <a:t>End to End(single stage)</a:t>
          </a:r>
          <a:r>
            <a:rPr kumimoji="1" lang="ja-JP" altLang="en-US" sz="1300" kern="1200"/>
            <a:t>時代</a:t>
          </a:r>
        </a:p>
      </dsp:txBody>
      <dsp:txXfrm>
        <a:off x="0" y="2544103"/>
        <a:ext cx="6096000" cy="450916"/>
      </dsp:txXfrm>
    </dsp:sp>
    <dsp:sp modelId="{669485BF-23F8-7245-BA3A-723D868F3863}">
      <dsp:nvSpPr>
        <dsp:cNvPr id="0" name=""/>
        <dsp:cNvSpPr/>
      </dsp:nvSpPr>
      <dsp:spPr>
        <a:xfrm>
          <a:off x="0" y="2978319"/>
          <a:ext cx="3047999" cy="384114"/>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a:t>領域提案から識別まで１つのネットワークに</a:t>
          </a:r>
        </a:p>
      </dsp:txBody>
      <dsp:txXfrm>
        <a:off x="0" y="2978319"/>
        <a:ext cx="3047999" cy="384114"/>
      </dsp:txXfrm>
    </dsp:sp>
    <dsp:sp modelId="{2D42F000-4B44-AD4C-B001-5AE1283DAE43}">
      <dsp:nvSpPr>
        <dsp:cNvPr id="0" name=""/>
        <dsp:cNvSpPr/>
      </dsp:nvSpPr>
      <dsp:spPr>
        <a:xfrm>
          <a:off x="3048000" y="2978319"/>
          <a:ext cx="3047999" cy="384114"/>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en-US" altLang="ja-JP" sz="1100" kern="1200" dirty="0"/>
            <a:t>Faster R-CNN</a:t>
          </a:r>
          <a:r>
            <a:rPr kumimoji="1" lang="ja-JP" altLang="en-US" sz="1100" kern="1200"/>
            <a:t>、以降の手法</a:t>
          </a:r>
        </a:p>
      </dsp:txBody>
      <dsp:txXfrm>
        <a:off x="3048000" y="2978319"/>
        <a:ext cx="3047999" cy="384114"/>
      </dsp:txXfrm>
    </dsp:sp>
    <dsp:sp modelId="{BAD0DE26-5896-FA4E-B980-BE8B872DBE8B}">
      <dsp:nvSpPr>
        <dsp:cNvPr id="0" name=""/>
        <dsp:cNvSpPr/>
      </dsp:nvSpPr>
      <dsp:spPr>
        <a:xfrm rot="10800000">
          <a:off x="0" y="1272350"/>
          <a:ext cx="6096000" cy="1284278"/>
        </a:xfrm>
        <a:prstGeom prst="upArrowCallou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kumimoji="1" lang="en-US" altLang="ja-JP" sz="1300" kern="1200" dirty="0"/>
            <a:t>Region Proposal</a:t>
          </a:r>
          <a:r>
            <a:rPr kumimoji="1" lang="ja-JP" altLang="en-US" sz="1300" kern="1200"/>
            <a:t> </a:t>
          </a:r>
          <a:r>
            <a:rPr kumimoji="1" lang="en-US" altLang="ja-JP" sz="1300" kern="1200" dirty="0"/>
            <a:t>Method + Deep Learning(two stage)</a:t>
          </a:r>
          <a:r>
            <a:rPr kumimoji="1" lang="ja-JP" altLang="en-US" sz="1300" kern="1200"/>
            <a:t>時代</a:t>
          </a:r>
        </a:p>
      </dsp:txBody>
      <dsp:txXfrm rot="-10800000">
        <a:off x="0" y="1272350"/>
        <a:ext cx="6096000" cy="450781"/>
      </dsp:txXfrm>
    </dsp:sp>
    <dsp:sp modelId="{3D7DCF96-44A9-4D42-9CCF-77F12B7D62F8}">
      <dsp:nvSpPr>
        <dsp:cNvPr id="0" name=""/>
        <dsp:cNvSpPr/>
      </dsp:nvSpPr>
      <dsp:spPr>
        <a:xfrm>
          <a:off x="0" y="1723131"/>
          <a:ext cx="3047999" cy="383999"/>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a:t>領域提案と識別を分離した二段構え</a:t>
          </a:r>
        </a:p>
      </dsp:txBody>
      <dsp:txXfrm>
        <a:off x="0" y="1723131"/>
        <a:ext cx="3047999" cy="383999"/>
      </dsp:txXfrm>
    </dsp:sp>
    <dsp:sp modelId="{A4586B7B-FF65-1E49-8FE1-B9C55A329DE2}">
      <dsp:nvSpPr>
        <dsp:cNvPr id="0" name=""/>
        <dsp:cNvSpPr/>
      </dsp:nvSpPr>
      <dsp:spPr>
        <a:xfrm>
          <a:off x="3048000" y="1723131"/>
          <a:ext cx="3047999" cy="383999"/>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en-US" altLang="ja-JP" sz="1100" kern="1200" dirty="0"/>
            <a:t>R-CNN</a:t>
          </a:r>
          <a:r>
            <a:rPr kumimoji="1" lang="ja-JP" altLang="en-US" sz="1100" kern="1200"/>
            <a:t>、</a:t>
          </a:r>
          <a:r>
            <a:rPr kumimoji="1" lang="en-US" altLang="ja-JP" sz="1100" kern="1200" dirty="0"/>
            <a:t>Fast R-CNN</a:t>
          </a:r>
          <a:r>
            <a:rPr kumimoji="1" lang="ja-JP" altLang="en-US" sz="1100" kern="1200"/>
            <a:t>、</a:t>
          </a:r>
          <a:r>
            <a:rPr kumimoji="1" lang="en-US" altLang="ja-JP" sz="1100" kern="1200" dirty="0"/>
            <a:t>SPP-Net</a:t>
          </a:r>
          <a:endParaRPr kumimoji="1" lang="ja-JP" altLang="en-US" sz="1100" kern="1200"/>
        </a:p>
      </dsp:txBody>
      <dsp:txXfrm>
        <a:off x="3048000" y="1723131"/>
        <a:ext cx="3047999" cy="383999"/>
      </dsp:txXfrm>
    </dsp:sp>
    <dsp:sp modelId="{3CA7543E-0FB5-1D4A-8CF8-C600F8E033F6}">
      <dsp:nvSpPr>
        <dsp:cNvPr id="0" name=""/>
        <dsp:cNvSpPr/>
      </dsp:nvSpPr>
      <dsp:spPr>
        <a:xfrm rot="10800000">
          <a:off x="0" y="597"/>
          <a:ext cx="6096000" cy="1284278"/>
        </a:xfrm>
        <a:prstGeom prst="upArrowCallou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kumimoji="1" lang="en-US" altLang="ja-JP" sz="1300" kern="1200" dirty="0"/>
            <a:t>Sliding Window</a:t>
          </a:r>
          <a:r>
            <a:rPr kumimoji="1" lang="ja-JP" altLang="en-US" sz="1300" kern="1200"/>
            <a:t>時代</a:t>
          </a:r>
        </a:p>
      </dsp:txBody>
      <dsp:txXfrm rot="-10800000">
        <a:off x="0" y="597"/>
        <a:ext cx="6096000" cy="450781"/>
      </dsp:txXfrm>
    </dsp:sp>
    <dsp:sp modelId="{3D5C8123-F424-DE46-B0BF-7C0E83FFAB3B}">
      <dsp:nvSpPr>
        <dsp:cNvPr id="0" name=""/>
        <dsp:cNvSpPr/>
      </dsp:nvSpPr>
      <dsp:spPr>
        <a:xfrm>
          <a:off x="0" y="451379"/>
          <a:ext cx="3047999" cy="383999"/>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a:t>画像内すべてに</a:t>
          </a:r>
          <a:r>
            <a:rPr kumimoji="1" lang="en-US" altLang="ja-JP" sz="1100" kern="1200" dirty="0"/>
            <a:t>window</a:t>
          </a:r>
          <a:r>
            <a:rPr kumimoji="1" lang="ja-JP" altLang="en-US" sz="1100" kern="1200"/>
            <a:t>を走らせ検出</a:t>
          </a:r>
        </a:p>
      </dsp:txBody>
      <dsp:txXfrm>
        <a:off x="0" y="451379"/>
        <a:ext cx="3047999" cy="383999"/>
      </dsp:txXfrm>
    </dsp:sp>
    <dsp:sp modelId="{735A9BE3-6881-0D4B-B23F-88B2F6288D3E}">
      <dsp:nvSpPr>
        <dsp:cNvPr id="0" name=""/>
        <dsp:cNvSpPr/>
      </dsp:nvSpPr>
      <dsp:spPr>
        <a:xfrm>
          <a:off x="3048000" y="451379"/>
          <a:ext cx="3047999" cy="383999"/>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en-US" altLang="ja-JP" sz="1100" kern="1200" dirty="0"/>
            <a:t>DPM</a:t>
          </a:r>
          <a:endParaRPr kumimoji="1" lang="ja-JP" altLang="en-US" sz="1100" kern="1200"/>
        </a:p>
      </dsp:txBody>
      <dsp:txXfrm>
        <a:off x="3048000" y="451379"/>
        <a:ext cx="3047999" cy="3839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5638F-ABB0-1048-9A8D-DC725666EFB1}">
      <dsp:nvSpPr>
        <dsp:cNvPr id="0" name=""/>
        <dsp:cNvSpPr/>
      </dsp:nvSpPr>
      <dsp:spPr>
        <a:xfrm>
          <a:off x="0" y="2544103"/>
          <a:ext cx="6096000" cy="835031"/>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kumimoji="1" lang="en-US" altLang="ja-JP" sz="1300" kern="1200" dirty="0"/>
            <a:t>End to End(single stage)</a:t>
          </a:r>
          <a:r>
            <a:rPr kumimoji="1" lang="ja-JP" altLang="en-US" sz="1300" kern="1200"/>
            <a:t>時代</a:t>
          </a:r>
        </a:p>
      </dsp:txBody>
      <dsp:txXfrm>
        <a:off x="0" y="2544103"/>
        <a:ext cx="6096000" cy="450916"/>
      </dsp:txXfrm>
    </dsp:sp>
    <dsp:sp modelId="{669485BF-23F8-7245-BA3A-723D868F3863}">
      <dsp:nvSpPr>
        <dsp:cNvPr id="0" name=""/>
        <dsp:cNvSpPr/>
      </dsp:nvSpPr>
      <dsp:spPr>
        <a:xfrm>
          <a:off x="0" y="2978319"/>
          <a:ext cx="3047999" cy="384114"/>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a:t>領域提案から識別まで１つのネットワークに</a:t>
          </a:r>
        </a:p>
      </dsp:txBody>
      <dsp:txXfrm>
        <a:off x="0" y="2978319"/>
        <a:ext cx="3047999" cy="384114"/>
      </dsp:txXfrm>
    </dsp:sp>
    <dsp:sp modelId="{2D42F000-4B44-AD4C-B001-5AE1283DAE43}">
      <dsp:nvSpPr>
        <dsp:cNvPr id="0" name=""/>
        <dsp:cNvSpPr/>
      </dsp:nvSpPr>
      <dsp:spPr>
        <a:xfrm>
          <a:off x="3048000" y="2978319"/>
          <a:ext cx="3047999" cy="384114"/>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en-US" altLang="ja-JP" sz="1100" kern="1200" dirty="0"/>
            <a:t>Faster R-CNN</a:t>
          </a:r>
          <a:r>
            <a:rPr kumimoji="1" lang="ja-JP" altLang="en-US" sz="1100" kern="1200"/>
            <a:t>、以降の手法</a:t>
          </a:r>
        </a:p>
      </dsp:txBody>
      <dsp:txXfrm>
        <a:off x="3048000" y="2978319"/>
        <a:ext cx="3047999" cy="384114"/>
      </dsp:txXfrm>
    </dsp:sp>
    <dsp:sp modelId="{BAD0DE26-5896-FA4E-B980-BE8B872DBE8B}">
      <dsp:nvSpPr>
        <dsp:cNvPr id="0" name=""/>
        <dsp:cNvSpPr/>
      </dsp:nvSpPr>
      <dsp:spPr>
        <a:xfrm rot="10800000">
          <a:off x="0" y="1272350"/>
          <a:ext cx="6096000" cy="1284278"/>
        </a:xfrm>
        <a:prstGeom prst="upArrowCallou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kumimoji="1" lang="en-US" altLang="ja-JP" sz="1300" kern="1200" dirty="0"/>
            <a:t>Region Proposal</a:t>
          </a:r>
          <a:r>
            <a:rPr kumimoji="1" lang="ja-JP" altLang="en-US" sz="1300" kern="1200"/>
            <a:t> </a:t>
          </a:r>
          <a:r>
            <a:rPr kumimoji="1" lang="en-US" altLang="ja-JP" sz="1300" kern="1200" dirty="0"/>
            <a:t>Method + Deep Learning(two stage)</a:t>
          </a:r>
          <a:r>
            <a:rPr kumimoji="1" lang="ja-JP" altLang="en-US" sz="1300" kern="1200"/>
            <a:t>時代</a:t>
          </a:r>
        </a:p>
      </dsp:txBody>
      <dsp:txXfrm rot="-10800000">
        <a:off x="0" y="1272350"/>
        <a:ext cx="6096000" cy="450781"/>
      </dsp:txXfrm>
    </dsp:sp>
    <dsp:sp modelId="{3D7DCF96-44A9-4D42-9CCF-77F12B7D62F8}">
      <dsp:nvSpPr>
        <dsp:cNvPr id="0" name=""/>
        <dsp:cNvSpPr/>
      </dsp:nvSpPr>
      <dsp:spPr>
        <a:xfrm>
          <a:off x="0" y="1723131"/>
          <a:ext cx="3047999" cy="383999"/>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a:t>領域提案と識別を分離した二段構え</a:t>
          </a:r>
        </a:p>
      </dsp:txBody>
      <dsp:txXfrm>
        <a:off x="0" y="1723131"/>
        <a:ext cx="3047999" cy="383999"/>
      </dsp:txXfrm>
    </dsp:sp>
    <dsp:sp modelId="{A4586B7B-FF65-1E49-8FE1-B9C55A329DE2}">
      <dsp:nvSpPr>
        <dsp:cNvPr id="0" name=""/>
        <dsp:cNvSpPr/>
      </dsp:nvSpPr>
      <dsp:spPr>
        <a:xfrm>
          <a:off x="3048000" y="1723131"/>
          <a:ext cx="3047999" cy="383999"/>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en-US" altLang="ja-JP" sz="1100" kern="1200" dirty="0"/>
            <a:t>R-CNN</a:t>
          </a:r>
          <a:r>
            <a:rPr kumimoji="1" lang="ja-JP" altLang="en-US" sz="1100" kern="1200"/>
            <a:t>、</a:t>
          </a:r>
          <a:r>
            <a:rPr kumimoji="1" lang="en-US" altLang="ja-JP" sz="1100" kern="1200" dirty="0"/>
            <a:t>Fast R-CNN</a:t>
          </a:r>
          <a:r>
            <a:rPr kumimoji="1" lang="ja-JP" altLang="en-US" sz="1100" kern="1200"/>
            <a:t>、</a:t>
          </a:r>
          <a:r>
            <a:rPr kumimoji="1" lang="en-US" altLang="ja-JP" sz="1100" kern="1200" dirty="0"/>
            <a:t>SPP-Net</a:t>
          </a:r>
          <a:endParaRPr kumimoji="1" lang="ja-JP" altLang="en-US" sz="1100" kern="1200"/>
        </a:p>
      </dsp:txBody>
      <dsp:txXfrm>
        <a:off x="3048000" y="1723131"/>
        <a:ext cx="3047999" cy="383999"/>
      </dsp:txXfrm>
    </dsp:sp>
    <dsp:sp modelId="{3CA7543E-0FB5-1D4A-8CF8-C600F8E033F6}">
      <dsp:nvSpPr>
        <dsp:cNvPr id="0" name=""/>
        <dsp:cNvSpPr/>
      </dsp:nvSpPr>
      <dsp:spPr>
        <a:xfrm rot="10800000">
          <a:off x="0" y="597"/>
          <a:ext cx="6096000" cy="1284278"/>
        </a:xfrm>
        <a:prstGeom prst="upArrowCallou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kumimoji="1" lang="en-US" altLang="ja-JP" sz="1300" kern="1200" dirty="0"/>
            <a:t>Sliding Window</a:t>
          </a:r>
          <a:r>
            <a:rPr kumimoji="1" lang="ja-JP" altLang="en-US" sz="1300" kern="1200"/>
            <a:t>時代</a:t>
          </a:r>
        </a:p>
      </dsp:txBody>
      <dsp:txXfrm rot="-10800000">
        <a:off x="0" y="597"/>
        <a:ext cx="6096000" cy="450781"/>
      </dsp:txXfrm>
    </dsp:sp>
    <dsp:sp modelId="{3D5C8123-F424-DE46-B0BF-7C0E83FFAB3B}">
      <dsp:nvSpPr>
        <dsp:cNvPr id="0" name=""/>
        <dsp:cNvSpPr/>
      </dsp:nvSpPr>
      <dsp:spPr>
        <a:xfrm>
          <a:off x="0" y="451379"/>
          <a:ext cx="3047999" cy="383999"/>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a:t>画像内すべてに</a:t>
          </a:r>
          <a:r>
            <a:rPr kumimoji="1" lang="en-US" altLang="ja-JP" sz="1100" kern="1200" dirty="0"/>
            <a:t>window</a:t>
          </a:r>
          <a:r>
            <a:rPr kumimoji="1" lang="ja-JP" altLang="en-US" sz="1100" kern="1200"/>
            <a:t>を走らせ検出</a:t>
          </a:r>
        </a:p>
      </dsp:txBody>
      <dsp:txXfrm>
        <a:off x="0" y="451379"/>
        <a:ext cx="3047999" cy="383999"/>
      </dsp:txXfrm>
    </dsp:sp>
    <dsp:sp modelId="{735A9BE3-6881-0D4B-B23F-88B2F6288D3E}">
      <dsp:nvSpPr>
        <dsp:cNvPr id="0" name=""/>
        <dsp:cNvSpPr/>
      </dsp:nvSpPr>
      <dsp:spPr>
        <a:xfrm>
          <a:off x="3048000" y="451379"/>
          <a:ext cx="3047999" cy="383999"/>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kumimoji="1" lang="en-US" altLang="ja-JP" sz="1100" kern="1200" dirty="0"/>
            <a:t>DPM</a:t>
          </a:r>
          <a:endParaRPr kumimoji="1" lang="ja-JP" altLang="en-US" sz="1100" kern="1200"/>
        </a:p>
      </dsp:txBody>
      <dsp:txXfrm>
        <a:off x="3048000" y="451379"/>
        <a:ext cx="3047999" cy="38399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95BD67-ECE8-4E41-80A9-B6637718A851}" type="datetimeFigureOut">
              <a:rPr kumimoji="1" lang="ja-JP" altLang="en-US" smtClean="0"/>
              <a:t>2020/4/21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5F93E-9D4D-4C4F-BCEE-6A23F18216C0}" type="slidenum">
              <a:rPr kumimoji="1" lang="ja-JP" altLang="en-US" smtClean="0"/>
              <a:t>‹#›</a:t>
            </a:fld>
            <a:endParaRPr kumimoji="1" lang="ja-JP" altLang="en-US"/>
          </a:p>
        </p:txBody>
      </p:sp>
    </p:spTree>
    <p:extLst>
      <p:ext uri="{BB962C8B-B14F-4D97-AF65-F5344CB8AC3E}">
        <p14:creationId xmlns:p14="http://schemas.microsoft.com/office/powerpoint/2010/main" val="38998325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86987E-3A25-9749-92A5-DC393EFF3A98}"/>
              </a:ext>
            </a:extLst>
          </p:cNvPr>
          <p:cNvSpPr>
            <a:spLocks noGrp="1"/>
          </p:cNvSpPr>
          <p:nvPr>
            <p:ph type="ctrTitle"/>
          </p:nvPr>
        </p:nvSpPr>
        <p:spPr>
          <a:xfrm>
            <a:off x="1143000" y="1122363"/>
            <a:ext cx="6858000" cy="2387600"/>
          </a:xfrm>
        </p:spPr>
        <p:txBody>
          <a:bodyPr anchor="b"/>
          <a:lstStyle>
            <a:lvl1pPr algn="ctr">
              <a:defRPr sz="3300">
                <a:latin typeface="Meiryo" panose="020B0604030504040204" pitchFamily="34" charset="-128"/>
                <a:ea typeface="Meiryo" panose="020B0604030504040204" pitchFamily="34"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0B68033-32CB-0B4B-B049-A184A0BDCA05}"/>
              </a:ext>
            </a:extLst>
          </p:cNvPr>
          <p:cNvSpPr>
            <a:spLocks noGrp="1"/>
          </p:cNvSpPr>
          <p:nvPr>
            <p:ph type="subTitle" idx="1"/>
          </p:nvPr>
        </p:nvSpPr>
        <p:spPr>
          <a:xfrm>
            <a:off x="1143000" y="3602038"/>
            <a:ext cx="6858000" cy="1655762"/>
          </a:xfrm>
        </p:spPr>
        <p:txBody>
          <a:bodyPr/>
          <a:lstStyle>
            <a:lvl1pPr marL="0" indent="0" algn="ctr">
              <a:buNone/>
              <a:defRPr sz="1800">
                <a:latin typeface="Meiryo" panose="020B0604030504040204" pitchFamily="34" charset="-128"/>
                <a:ea typeface="Meiryo" panose="020B0604030504040204"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929BAB0-D95D-3444-B56A-F4907E40FCF8}"/>
              </a:ext>
            </a:extLst>
          </p:cNvPr>
          <p:cNvSpPr>
            <a:spLocks noGrp="1"/>
          </p:cNvSpPr>
          <p:nvPr>
            <p:ph type="dt" sz="half" idx="10"/>
          </p:nvPr>
        </p:nvSpPr>
        <p:spPr/>
        <p:txBody>
          <a:bodyPr/>
          <a:lstStyle/>
          <a:p>
            <a:fld id="{4E89D4CA-C990-1B4A-A862-9EBECB26B304}" type="datetime1">
              <a:rPr kumimoji="1" lang="ja-JP" altLang="en-US" smtClean="0"/>
              <a:t>2020/4/21</a:t>
            </a:fld>
            <a:endParaRPr kumimoji="1" lang="ja-JP" altLang="en-US"/>
          </a:p>
        </p:txBody>
      </p:sp>
      <p:sp>
        <p:nvSpPr>
          <p:cNvPr id="5" name="フッター プレースホルダー 4">
            <a:extLst>
              <a:ext uri="{FF2B5EF4-FFF2-40B4-BE49-F238E27FC236}">
                <a16:creationId xmlns:a16="http://schemas.microsoft.com/office/drawing/2014/main" id="{A3D1F908-0601-7844-A235-FDFF524A7D9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94AF4E-E745-064C-A0B5-77D46B27550F}"/>
              </a:ext>
            </a:extLst>
          </p:cNvPr>
          <p:cNvSpPr>
            <a:spLocks noGrp="1"/>
          </p:cNvSpPr>
          <p:nvPr>
            <p:ph type="sldNum" sz="quarter" idx="12"/>
          </p:nvPr>
        </p:nvSpPr>
        <p:spPr/>
        <p:txBody>
          <a:bodyPr/>
          <a:lstStyle/>
          <a:p>
            <a:fld id="{172565B8-42B1-C14D-81AD-0383236ADDEA}" type="slidenum">
              <a:rPr kumimoji="1" lang="ja-JP" altLang="en-US" smtClean="0"/>
              <a:t>‹#›</a:t>
            </a:fld>
            <a:endParaRPr kumimoji="1" lang="ja-JP" altLang="en-US"/>
          </a:p>
        </p:txBody>
      </p:sp>
      <p:sp>
        <p:nvSpPr>
          <p:cNvPr id="7" name="角丸四角形 6">
            <a:extLst>
              <a:ext uri="{FF2B5EF4-FFF2-40B4-BE49-F238E27FC236}">
                <a16:creationId xmlns:a16="http://schemas.microsoft.com/office/drawing/2014/main" id="{365FE142-FF98-914E-961A-AA1C9934C717}"/>
              </a:ext>
            </a:extLst>
          </p:cNvPr>
          <p:cNvSpPr/>
          <p:nvPr userDrawn="1"/>
        </p:nvSpPr>
        <p:spPr>
          <a:xfrm>
            <a:off x="628650" y="3509963"/>
            <a:ext cx="7803066" cy="92075"/>
          </a:xfrm>
          <a:prstGeom prst="roundRect">
            <a:avLst/>
          </a:prstGeom>
          <a:gradFill>
            <a:gsLst>
              <a:gs pos="7000">
                <a:schemeClr val="accent6">
                  <a:lumMod val="40000"/>
                  <a:lumOff val="60000"/>
                </a:schemeClr>
              </a:gs>
              <a:gs pos="44000">
                <a:schemeClr val="accent6"/>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609537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フローチャート: 処理 6">
            <a:extLst>
              <a:ext uri="{FF2B5EF4-FFF2-40B4-BE49-F238E27FC236}">
                <a16:creationId xmlns:a16="http://schemas.microsoft.com/office/drawing/2014/main" id="{A19AC533-9F67-1E4B-9274-C43992FDE35D}"/>
              </a:ext>
            </a:extLst>
          </p:cNvPr>
          <p:cNvSpPr/>
          <p:nvPr userDrawn="1"/>
        </p:nvSpPr>
        <p:spPr>
          <a:xfrm>
            <a:off x="0" y="-1"/>
            <a:ext cx="9144000" cy="1182029"/>
          </a:xfrm>
          <a:prstGeom prst="flowChartProcess">
            <a:avLst/>
          </a:prstGeom>
          <a:gradFill>
            <a:gsLst>
              <a:gs pos="7000">
                <a:schemeClr val="accent6">
                  <a:lumMod val="40000"/>
                  <a:lumOff val="60000"/>
                </a:schemeClr>
              </a:gs>
              <a:gs pos="44000">
                <a:schemeClr val="accent6"/>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 name="タイトル 1">
            <a:extLst>
              <a:ext uri="{FF2B5EF4-FFF2-40B4-BE49-F238E27FC236}">
                <a16:creationId xmlns:a16="http://schemas.microsoft.com/office/drawing/2014/main" id="{55C6AF4F-ECD9-8B4F-A2B8-A1BBD21AF541}"/>
              </a:ext>
            </a:extLst>
          </p:cNvPr>
          <p:cNvSpPr>
            <a:spLocks noGrp="1"/>
          </p:cNvSpPr>
          <p:nvPr>
            <p:ph type="title"/>
          </p:nvPr>
        </p:nvSpPr>
        <p:spPr>
          <a:xfrm>
            <a:off x="235569" y="71086"/>
            <a:ext cx="7886700" cy="1325563"/>
          </a:xfrm>
        </p:spPr>
        <p:txBody>
          <a:bodyPr>
            <a:normAutofit/>
          </a:bodyPr>
          <a:lstStyle>
            <a:lvl1pPr>
              <a:defRPr sz="3300">
                <a:solidFill>
                  <a:schemeClr val="bg1"/>
                </a:solidFill>
                <a:latin typeface="Meiryo" panose="020B0604030504040204" pitchFamily="34" charset="-128"/>
                <a:ea typeface="Meiryo" panose="020B0604030504040204" pitchFamily="34" charset="-128"/>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A3AC678-A7A8-5D48-9BE4-4A0628C0B99C}"/>
              </a:ext>
            </a:extLst>
          </p:cNvPr>
          <p:cNvSpPr>
            <a:spLocks noGrp="1"/>
          </p:cNvSpPr>
          <p:nvPr>
            <p:ph idx="1"/>
          </p:nvPr>
        </p:nvSpPr>
        <p:spPr/>
        <p:txBody>
          <a:bodyPr/>
          <a:lstStyle>
            <a:lvl1pPr>
              <a:defRPr>
                <a:latin typeface="Meiryo" panose="020B0604030504040204" pitchFamily="34" charset="-128"/>
                <a:ea typeface="Meiryo" panose="020B0604030504040204" pitchFamily="34" charset="-128"/>
              </a:defRPr>
            </a:lvl1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FF65EF-4177-2C48-88C5-017F6E67D845}"/>
              </a:ext>
            </a:extLst>
          </p:cNvPr>
          <p:cNvSpPr>
            <a:spLocks noGrp="1"/>
          </p:cNvSpPr>
          <p:nvPr>
            <p:ph type="dt" sz="half" idx="10"/>
          </p:nvPr>
        </p:nvSpPr>
        <p:spPr/>
        <p:txBody>
          <a:bodyPr/>
          <a:lstStyle/>
          <a:p>
            <a:fld id="{54105AA8-F727-344A-AB1C-FEA6986711B2}" type="datetime1">
              <a:rPr kumimoji="1" lang="ja-JP" altLang="en-US" smtClean="0"/>
              <a:t>2020/4/21</a:t>
            </a:fld>
            <a:endParaRPr kumimoji="1" lang="ja-JP" altLang="en-US"/>
          </a:p>
        </p:txBody>
      </p:sp>
      <p:sp>
        <p:nvSpPr>
          <p:cNvPr id="5" name="フッター プレースホルダー 4">
            <a:extLst>
              <a:ext uri="{FF2B5EF4-FFF2-40B4-BE49-F238E27FC236}">
                <a16:creationId xmlns:a16="http://schemas.microsoft.com/office/drawing/2014/main" id="{FCF20DE2-C4C9-1D4B-9BEC-1CF63CB7D11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3193BCD-0503-7C42-9E08-429F51BD5F6E}"/>
              </a:ext>
            </a:extLst>
          </p:cNvPr>
          <p:cNvSpPr>
            <a:spLocks noGrp="1"/>
          </p:cNvSpPr>
          <p:nvPr>
            <p:ph type="sldNum" sz="quarter" idx="12"/>
          </p:nvPr>
        </p:nvSpPr>
        <p:spPr/>
        <p:txBody>
          <a:bodyPr/>
          <a:lstStyle>
            <a:lvl1pPr>
              <a:defRPr sz="1600"/>
            </a:lvl1pPr>
          </a:lstStyle>
          <a:p>
            <a:fld id="{172565B8-42B1-C14D-81AD-0383236ADDEA}" type="slidenum">
              <a:rPr lang="ja-JP" altLang="en-US" smtClean="0"/>
              <a:pPr/>
              <a:t>‹#›</a:t>
            </a:fld>
            <a:endParaRPr lang="ja-JP" altLang="en-US"/>
          </a:p>
        </p:txBody>
      </p:sp>
    </p:spTree>
    <p:extLst>
      <p:ext uri="{BB962C8B-B14F-4D97-AF65-F5344CB8AC3E}">
        <p14:creationId xmlns:p14="http://schemas.microsoft.com/office/powerpoint/2010/main" val="2391269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103DA6D-C844-3E46-81DA-EBD534A3769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FE83144-896D-9C43-ABE4-20C105415CF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23491F-D82E-C242-AE33-BB418FB018E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9EE6D65-2A2E-744D-8F44-41E69B59F553}" type="datetime1">
              <a:rPr kumimoji="1" lang="ja-JP" altLang="en-US" smtClean="0"/>
              <a:t>2020/4/21</a:t>
            </a:fld>
            <a:endParaRPr kumimoji="1" lang="ja-JP" altLang="en-US"/>
          </a:p>
        </p:txBody>
      </p:sp>
      <p:sp>
        <p:nvSpPr>
          <p:cNvPr id="5" name="フッター プレースホルダー 4">
            <a:extLst>
              <a:ext uri="{FF2B5EF4-FFF2-40B4-BE49-F238E27FC236}">
                <a16:creationId xmlns:a16="http://schemas.microsoft.com/office/drawing/2014/main" id="{B6F591A9-EFBB-2345-933E-6C8057CAFD5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789CEC9-5545-DD45-905E-7CB77EC367B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72565B8-42B1-C14D-81AD-0383236ADDEA}" type="slidenum">
              <a:rPr kumimoji="1" lang="ja-JP" altLang="en-US" smtClean="0"/>
              <a:t>‹#›</a:t>
            </a:fld>
            <a:endParaRPr kumimoji="1" lang="ja-JP" altLang="en-US"/>
          </a:p>
        </p:txBody>
      </p:sp>
    </p:spTree>
    <p:extLst>
      <p:ext uri="{BB962C8B-B14F-4D97-AF65-F5344CB8AC3E}">
        <p14:creationId xmlns:p14="http://schemas.microsoft.com/office/powerpoint/2010/main" val="28449143"/>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11EE3E-0A70-1E4D-9A90-18A029A4663C}"/>
              </a:ext>
            </a:extLst>
          </p:cNvPr>
          <p:cNvSpPr>
            <a:spLocks noGrp="1"/>
          </p:cNvSpPr>
          <p:nvPr>
            <p:ph type="ctrTitle"/>
          </p:nvPr>
        </p:nvSpPr>
        <p:spPr/>
        <p:txBody>
          <a:bodyPr>
            <a:normAutofit/>
          </a:bodyPr>
          <a:lstStyle/>
          <a:p>
            <a:r>
              <a:rPr lang="en" altLang="ja-JP" dirty="0"/>
              <a:t>Faster R-CNN: Towards Real-Time Object Detection with Region Proposal Networks </a:t>
            </a:r>
            <a:br>
              <a:rPr lang="en" altLang="ja-JP" dirty="0"/>
            </a:br>
            <a:endParaRPr kumimoji="1" lang="ja-JP" altLang="en-US"/>
          </a:p>
        </p:txBody>
      </p:sp>
      <p:sp>
        <p:nvSpPr>
          <p:cNvPr id="3" name="字幕 2">
            <a:extLst>
              <a:ext uri="{FF2B5EF4-FFF2-40B4-BE49-F238E27FC236}">
                <a16:creationId xmlns:a16="http://schemas.microsoft.com/office/drawing/2014/main" id="{4F978639-6112-8B41-9A46-476631784BAE}"/>
              </a:ext>
            </a:extLst>
          </p:cNvPr>
          <p:cNvSpPr>
            <a:spLocks noGrp="1"/>
          </p:cNvSpPr>
          <p:nvPr>
            <p:ph type="subTitle" idx="1"/>
          </p:nvPr>
        </p:nvSpPr>
        <p:spPr/>
        <p:txBody>
          <a:bodyPr/>
          <a:lstStyle/>
          <a:p>
            <a:endParaRPr lang="en-US" altLang="ja-JP" dirty="0"/>
          </a:p>
          <a:p>
            <a:pPr algn="r"/>
            <a:r>
              <a:rPr lang="en-US" altLang="ja-JP" dirty="0"/>
              <a:t>  2019/11/27 </a:t>
            </a:r>
            <a:r>
              <a:rPr lang="ja-JP" altLang="en-US"/>
              <a:t>神戸大学</a:t>
            </a:r>
            <a:r>
              <a:rPr lang="en-US" altLang="ja-JP" dirty="0"/>
              <a:t> </a:t>
            </a:r>
            <a:r>
              <a:rPr lang="ja-JP" altLang="en-US"/>
              <a:t>電気電子工学科</a:t>
            </a:r>
            <a:endParaRPr lang="en-US" altLang="ja-JP" dirty="0"/>
          </a:p>
          <a:p>
            <a:pPr algn="r"/>
            <a:r>
              <a:rPr lang="en-US" altLang="ja-JP" dirty="0"/>
              <a:t> </a:t>
            </a:r>
            <a:r>
              <a:rPr lang="ja-JP" altLang="en-US"/>
              <a:t>知的学習論研究室</a:t>
            </a:r>
            <a:r>
              <a:rPr lang="en-US" altLang="ja-JP" dirty="0"/>
              <a:t> </a:t>
            </a:r>
            <a:r>
              <a:rPr kumimoji="1" lang="ja-JP" altLang="en-US"/>
              <a:t>中谷</a:t>
            </a:r>
            <a:r>
              <a:rPr kumimoji="1" lang="en-US" altLang="ja-JP" dirty="0"/>
              <a:t> </a:t>
            </a:r>
            <a:r>
              <a:rPr kumimoji="1" lang="ja-JP" altLang="en-US"/>
              <a:t>透大</a:t>
            </a:r>
          </a:p>
        </p:txBody>
      </p:sp>
    </p:spTree>
    <p:extLst>
      <p:ext uri="{BB962C8B-B14F-4D97-AF65-F5344CB8AC3E}">
        <p14:creationId xmlns:p14="http://schemas.microsoft.com/office/powerpoint/2010/main" val="288618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B8F639-0763-9C48-B777-9D0D86AAE51A}"/>
              </a:ext>
            </a:extLst>
          </p:cNvPr>
          <p:cNvSpPr>
            <a:spLocks noGrp="1"/>
          </p:cNvSpPr>
          <p:nvPr>
            <p:ph type="title"/>
          </p:nvPr>
        </p:nvSpPr>
        <p:spPr/>
        <p:txBody>
          <a:bodyPr/>
          <a:lstStyle/>
          <a:p>
            <a:r>
              <a:rPr kumimoji="1" lang="en-US" altLang="ja-JP" dirty="0"/>
              <a:t>1.Introduction</a:t>
            </a:r>
            <a:endParaRPr kumimoji="1" lang="ja-JP" altLang="en-US"/>
          </a:p>
        </p:txBody>
      </p:sp>
      <p:sp>
        <p:nvSpPr>
          <p:cNvPr id="3" name="コンテンツ プレースホルダー 2">
            <a:extLst>
              <a:ext uri="{FF2B5EF4-FFF2-40B4-BE49-F238E27FC236}">
                <a16:creationId xmlns:a16="http://schemas.microsoft.com/office/drawing/2014/main" id="{A0CC5E6C-3F33-6F46-B77B-6A141CC61197}"/>
              </a:ext>
            </a:extLst>
          </p:cNvPr>
          <p:cNvSpPr>
            <a:spLocks noGrp="1"/>
          </p:cNvSpPr>
          <p:nvPr>
            <p:ph idx="1"/>
          </p:nvPr>
        </p:nvSpPr>
        <p:spPr/>
        <p:txBody>
          <a:bodyPr>
            <a:normAutofit/>
          </a:bodyPr>
          <a:lstStyle/>
          <a:p>
            <a:r>
              <a:rPr lang="en-US" altLang="ja-JP" sz="2000" dirty="0"/>
              <a:t>Fast R-CNN</a:t>
            </a:r>
          </a:p>
        </p:txBody>
      </p:sp>
      <p:sp>
        <p:nvSpPr>
          <p:cNvPr id="4" name="スライド番号プレースホルダー 3">
            <a:extLst>
              <a:ext uri="{FF2B5EF4-FFF2-40B4-BE49-F238E27FC236}">
                <a16:creationId xmlns:a16="http://schemas.microsoft.com/office/drawing/2014/main" id="{E029D855-3208-694A-BF8F-C01F9744CBC6}"/>
              </a:ext>
            </a:extLst>
          </p:cNvPr>
          <p:cNvSpPr>
            <a:spLocks noGrp="1"/>
          </p:cNvSpPr>
          <p:nvPr>
            <p:ph type="sldNum" sz="quarter" idx="12"/>
          </p:nvPr>
        </p:nvSpPr>
        <p:spPr/>
        <p:txBody>
          <a:bodyPr/>
          <a:lstStyle/>
          <a:p>
            <a:fld id="{172565B8-42B1-C14D-81AD-0383236ADDEA}" type="slidenum">
              <a:rPr kumimoji="1" lang="ja-JP" altLang="en-US" smtClean="0"/>
              <a:t>9</a:t>
            </a:fld>
            <a:endParaRPr kumimoji="1" lang="ja-JP" altLang="en-US"/>
          </a:p>
        </p:txBody>
      </p:sp>
      <p:pic>
        <p:nvPicPr>
          <p:cNvPr id="5" name="図 4">
            <a:extLst>
              <a:ext uri="{FF2B5EF4-FFF2-40B4-BE49-F238E27FC236}">
                <a16:creationId xmlns:a16="http://schemas.microsoft.com/office/drawing/2014/main" id="{654000F7-86DD-9543-A1F6-810D35CF659D}"/>
              </a:ext>
            </a:extLst>
          </p:cNvPr>
          <p:cNvPicPr>
            <a:picLocks noChangeAspect="1"/>
          </p:cNvPicPr>
          <p:nvPr/>
        </p:nvPicPr>
        <p:blipFill rotWithShape="1">
          <a:blip r:embed="rId2"/>
          <a:srcRect t="13616" b="12235"/>
          <a:stretch/>
        </p:blipFill>
        <p:spPr>
          <a:xfrm>
            <a:off x="1418590" y="2367420"/>
            <a:ext cx="6306820" cy="2454521"/>
          </a:xfrm>
          <a:prstGeom prst="rect">
            <a:avLst/>
          </a:prstGeom>
        </p:spPr>
      </p:pic>
      <p:sp>
        <p:nvSpPr>
          <p:cNvPr id="6" name="テキスト ボックス 5">
            <a:extLst>
              <a:ext uri="{FF2B5EF4-FFF2-40B4-BE49-F238E27FC236}">
                <a16:creationId xmlns:a16="http://schemas.microsoft.com/office/drawing/2014/main" id="{933AE5D0-F720-7E49-9675-0526C871512E}"/>
              </a:ext>
            </a:extLst>
          </p:cNvPr>
          <p:cNvSpPr txBox="1"/>
          <p:nvPr/>
        </p:nvSpPr>
        <p:spPr>
          <a:xfrm>
            <a:off x="380294" y="4810289"/>
            <a:ext cx="6143028" cy="1569660"/>
          </a:xfrm>
          <a:prstGeom prst="rect">
            <a:avLst/>
          </a:prstGeom>
          <a:noFill/>
        </p:spPr>
        <p:txBody>
          <a:bodyPr wrap="none" rtlCol="0">
            <a:spAutoFit/>
          </a:bodyPr>
          <a:lstStyle/>
          <a:p>
            <a:r>
              <a:rPr lang="en-US" altLang="ja-JP" sz="1600" dirty="0">
                <a:latin typeface="Meiryo UI" panose="020B0604030504040204" pitchFamily="34" charset="-128"/>
                <a:ea typeface="Meiryo UI" panose="020B0604030504040204" pitchFamily="34" charset="-128"/>
              </a:rPr>
              <a:t>1.ImageNet</a:t>
            </a:r>
            <a:r>
              <a:rPr lang="ja-JP" altLang="en-US" sz="1600">
                <a:latin typeface="Meiryo UI" panose="020B0604030504040204" pitchFamily="34" charset="-128"/>
                <a:ea typeface="Meiryo UI" panose="020B0604030504040204" pitchFamily="34" charset="-128"/>
              </a:rPr>
              <a:t>学習済みモデル</a:t>
            </a:r>
            <a:r>
              <a:rPr lang="en-US" altLang="ja-JP" sz="1600" dirty="0">
                <a:latin typeface="Meiryo UI" panose="020B0604030504040204" pitchFamily="34" charset="-128"/>
                <a:ea typeface="Meiryo UI" panose="020B0604030504040204" pitchFamily="34" charset="-128"/>
              </a:rPr>
              <a:t>(VGG</a:t>
            </a:r>
            <a:r>
              <a:rPr lang="ja-JP" altLang="en-US" sz="1600">
                <a:latin typeface="Meiryo UI" panose="020B0604030504040204" pitchFamily="34" charset="-128"/>
                <a:ea typeface="Meiryo UI" panose="020B0604030504040204" pitchFamily="34" charset="-128"/>
              </a:rPr>
              <a:t>等</a:t>
            </a:r>
            <a:r>
              <a:rPr lang="en-US" altLang="ja-JP" sz="1600" dirty="0">
                <a:latin typeface="Meiryo UI" panose="020B0604030504040204" pitchFamily="34" charset="-128"/>
                <a:ea typeface="Meiryo UI" panose="020B0604030504040204" pitchFamily="34" charset="-128"/>
              </a:rPr>
              <a:t>)</a:t>
            </a:r>
            <a:r>
              <a:rPr lang="ja-JP" altLang="en-US" sz="1600">
                <a:latin typeface="Meiryo UI" panose="020B0604030504040204" pitchFamily="34" charset="-128"/>
                <a:ea typeface="Meiryo UI" panose="020B0604030504040204" pitchFamily="34" charset="-128"/>
              </a:rPr>
              <a:t>の</a:t>
            </a:r>
            <a:r>
              <a:rPr lang="en-US" altLang="ja-JP" sz="1600" dirty="0">
                <a:latin typeface="Meiryo UI" panose="020B0604030504040204" pitchFamily="34" charset="-128"/>
                <a:ea typeface="Meiryo UI" panose="020B0604030504040204" pitchFamily="34" charset="-128"/>
              </a:rPr>
              <a:t>conv</a:t>
            </a:r>
            <a:r>
              <a:rPr lang="ja-JP" altLang="en-US" sz="1600">
                <a:latin typeface="Meiryo UI" panose="020B0604030504040204" pitchFamily="34" charset="-128"/>
                <a:ea typeface="Meiryo UI" panose="020B0604030504040204" pitchFamily="34" charset="-128"/>
              </a:rPr>
              <a:t>層までで</a:t>
            </a:r>
            <a:endParaRPr lang="en-US" altLang="ja-JP" sz="1600" dirty="0">
              <a:latin typeface="Meiryo UI" panose="020B0604030504040204" pitchFamily="34" charset="-128"/>
              <a:ea typeface="Meiryo UI" panose="020B0604030504040204" pitchFamily="34" charset="-128"/>
            </a:endParaRPr>
          </a:p>
          <a:p>
            <a:r>
              <a:rPr lang="en-US" altLang="ja-JP" sz="1600" dirty="0">
                <a:latin typeface="Meiryo UI" panose="020B0604030504040204" pitchFamily="34" charset="-128"/>
                <a:ea typeface="Meiryo UI" panose="020B0604030504040204" pitchFamily="34" charset="-128"/>
              </a:rPr>
              <a:t>   </a:t>
            </a:r>
            <a:r>
              <a:rPr lang="ja-JP" altLang="en-US" sz="1600">
                <a:latin typeface="Meiryo UI" panose="020B0604030504040204" pitchFamily="34" charset="-128"/>
                <a:ea typeface="Meiryo UI" panose="020B0604030504040204" pitchFamily="34" charset="-128"/>
              </a:rPr>
              <a:t>入力画像の</a:t>
            </a:r>
            <a:r>
              <a:rPr lang="en-US" altLang="ja-JP" sz="1600" dirty="0">
                <a:latin typeface="Meiryo UI" panose="020B0604030504040204" pitchFamily="34" charset="-128"/>
                <a:ea typeface="Meiryo UI" panose="020B0604030504040204" pitchFamily="34" charset="-128"/>
              </a:rPr>
              <a:t>feature map</a:t>
            </a:r>
            <a:r>
              <a:rPr lang="ja-JP" altLang="en-US" sz="1600">
                <a:latin typeface="Meiryo UI" panose="020B0604030504040204" pitchFamily="34" charset="-128"/>
                <a:ea typeface="Meiryo UI" panose="020B0604030504040204" pitchFamily="34" charset="-128"/>
              </a:rPr>
              <a:t>を計算</a:t>
            </a:r>
            <a:endParaRPr lang="en-US" altLang="ja-JP" sz="1600" dirty="0">
              <a:latin typeface="Meiryo UI" panose="020B0604030504040204" pitchFamily="34" charset="-128"/>
              <a:ea typeface="Meiryo UI" panose="020B0604030504040204" pitchFamily="34" charset="-128"/>
            </a:endParaRPr>
          </a:p>
          <a:p>
            <a:r>
              <a:rPr lang="en-US" altLang="ja-JP" sz="1600" dirty="0">
                <a:latin typeface="Meiryo UI" panose="020B0604030504040204" pitchFamily="34" charset="-128"/>
                <a:ea typeface="Meiryo UI" panose="020B0604030504040204" pitchFamily="34" charset="-128"/>
              </a:rPr>
              <a:t>2.Selctive Search</a:t>
            </a:r>
            <a:r>
              <a:rPr lang="ja-JP" altLang="en-US" sz="1600">
                <a:latin typeface="Meiryo UI" panose="020B0604030504040204" pitchFamily="34" charset="-128"/>
                <a:ea typeface="Meiryo UI" panose="020B0604030504040204" pitchFamily="34" charset="-128"/>
              </a:rPr>
              <a:t>等で求めた</a:t>
            </a:r>
            <a:r>
              <a:rPr lang="en-US" altLang="ja-JP" sz="1600" dirty="0">
                <a:latin typeface="Meiryo UI" panose="020B0604030504040204" pitchFamily="34" charset="-128"/>
                <a:ea typeface="Meiryo UI" panose="020B0604030504040204" pitchFamily="34" charset="-128"/>
              </a:rPr>
              <a:t>Region Proposal</a:t>
            </a:r>
            <a:r>
              <a:rPr lang="ja-JP" altLang="en-US" sz="1600">
                <a:latin typeface="Meiryo UI" panose="020B0604030504040204" pitchFamily="34" charset="-128"/>
                <a:ea typeface="Meiryo UI" panose="020B0604030504040204" pitchFamily="34" charset="-128"/>
              </a:rPr>
              <a:t>を</a:t>
            </a:r>
            <a:endParaRPr lang="en-US" altLang="ja-JP" sz="1600" dirty="0">
              <a:latin typeface="Meiryo UI" panose="020B0604030504040204" pitchFamily="34" charset="-128"/>
              <a:ea typeface="Meiryo UI" panose="020B0604030504040204" pitchFamily="34" charset="-128"/>
            </a:endParaRPr>
          </a:p>
          <a:p>
            <a:r>
              <a:rPr lang="en-US" altLang="ja-JP" sz="1600" dirty="0">
                <a:latin typeface="Meiryo UI" panose="020B0604030504040204" pitchFamily="34" charset="-128"/>
                <a:ea typeface="Meiryo UI" panose="020B0604030504040204" pitchFamily="34" charset="-128"/>
              </a:rPr>
              <a:t>   feature map</a:t>
            </a:r>
            <a:r>
              <a:rPr lang="ja-JP" altLang="en-US" sz="1600">
                <a:latin typeface="Meiryo UI" panose="020B0604030504040204" pitchFamily="34" charset="-128"/>
                <a:ea typeface="Meiryo UI" panose="020B0604030504040204" pitchFamily="34" charset="-128"/>
              </a:rPr>
              <a:t>に射影</a:t>
            </a:r>
            <a:endParaRPr lang="en-US" altLang="ja-JP" sz="1600" dirty="0">
              <a:latin typeface="Meiryo UI" panose="020B0604030504040204" pitchFamily="34" charset="-128"/>
              <a:ea typeface="Meiryo UI" panose="020B0604030504040204" pitchFamily="34" charset="-128"/>
            </a:endParaRPr>
          </a:p>
          <a:p>
            <a:r>
              <a:rPr lang="en-US" altLang="ja-JP" sz="1600" dirty="0">
                <a:latin typeface="Meiryo UI" panose="020B0604030504040204" pitchFamily="34" charset="-128"/>
                <a:ea typeface="Meiryo UI" panose="020B0604030504040204" pitchFamily="34" charset="-128"/>
              </a:rPr>
              <a:t>3.Rol Pooling(</a:t>
            </a:r>
            <a:r>
              <a:rPr lang="ja-JP" altLang="en-US" sz="1600">
                <a:latin typeface="Meiryo UI" panose="020B0604030504040204" pitchFamily="34" charset="-128"/>
                <a:ea typeface="Meiryo UI" panose="020B0604030504040204" pitchFamily="34" charset="-128"/>
              </a:rPr>
              <a:t>固定サイズの</a:t>
            </a:r>
            <a:r>
              <a:rPr lang="en-US" altLang="ja-JP" sz="1600" dirty="0">
                <a:latin typeface="Meiryo UI" panose="020B0604030504040204" pitchFamily="34" charset="-128"/>
                <a:ea typeface="Meiryo UI" panose="020B0604030504040204" pitchFamily="34" charset="-128"/>
              </a:rPr>
              <a:t>feature map</a:t>
            </a:r>
            <a:r>
              <a:rPr lang="ja-JP" altLang="en-US" sz="1600">
                <a:latin typeface="Meiryo UI" panose="020B0604030504040204" pitchFamily="34" charset="-128"/>
                <a:ea typeface="Meiryo UI" panose="020B0604030504040204" pitchFamily="34" charset="-128"/>
              </a:rPr>
              <a:t>を得る</a:t>
            </a:r>
            <a:r>
              <a:rPr lang="en-US" altLang="ja-JP" sz="1600" dirty="0">
                <a:latin typeface="Meiryo UI" panose="020B0604030504040204" pitchFamily="34" charset="-128"/>
                <a:ea typeface="Meiryo UI" panose="020B0604030504040204" pitchFamily="34" charset="-128"/>
              </a:rPr>
              <a:t>pooling)</a:t>
            </a:r>
          </a:p>
          <a:p>
            <a:r>
              <a:rPr lang="en-US" altLang="ja-JP" sz="1600" dirty="0">
                <a:latin typeface="Meiryo UI" panose="020B0604030504040204" pitchFamily="34" charset="-128"/>
                <a:ea typeface="Meiryo UI" panose="020B0604030504040204" pitchFamily="34" charset="-128"/>
              </a:rPr>
              <a:t>4.FC</a:t>
            </a:r>
            <a:r>
              <a:rPr lang="ja-JP" altLang="en-US" sz="1600">
                <a:latin typeface="Meiryo UI" panose="020B0604030504040204" pitchFamily="34" charset="-128"/>
                <a:ea typeface="Meiryo UI" panose="020B0604030504040204" pitchFamily="34" charset="-128"/>
              </a:rPr>
              <a:t>層を挟み多クラス分類タスク、領域の回帰タスクを誤差逆伝播で行う</a:t>
            </a:r>
          </a:p>
        </p:txBody>
      </p:sp>
      <p:sp>
        <p:nvSpPr>
          <p:cNvPr id="7" name="テキスト ボックス 6">
            <a:extLst>
              <a:ext uri="{FF2B5EF4-FFF2-40B4-BE49-F238E27FC236}">
                <a16:creationId xmlns:a16="http://schemas.microsoft.com/office/drawing/2014/main" id="{7B529290-83A8-8F44-900A-E8B25EDFF859}"/>
              </a:ext>
            </a:extLst>
          </p:cNvPr>
          <p:cNvSpPr txBox="1"/>
          <p:nvPr/>
        </p:nvSpPr>
        <p:spPr>
          <a:xfrm>
            <a:off x="4907168" y="5152133"/>
            <a:ext cx="4140172" cy="584775"/>
          </a:xfrm>
          <a:prstGeom prst="rect">
            <a:avLst/>
          </a:prstGeom>
          <a:noFill/>
          <a:ln>
            <a:solidFill>
              <a:schemeClr val="accent6"/>
            </a:solidFill>
          </a:ln>
        </p:spPr>
        <p:txBody>
          <a:bodyPr wrap="none" rtlCol="0">
            <a:spAutoFit/>
          </a:bodyPr>
          <a:lstStyle/>
          <a:p>
            <a:r>
              <a:rPr lang="en-US" altLang="ja-JP" sz="1600" dirty="0">
                <a:latin typeface="Meiryo UI" panose="020B0604030504040204" pitchFamily="34" charset="-128"/>
                <a:ea typeface="Meiryo UI" panose="020B0604030504040204" pitchFamily="34" charset="-128"/>
              </a:rPr>
              <a:t>Region Proposal</a:t>
            </a:r>
            <a:r>
              <a:rPr lang="ja-JP" altLang="en-US" sz="1600">
                <a:latin typeface="Meiryo UI" panose="020B0604030504040204" pitchFamily="34" charset="-128"/>
                <a:ea typeface="Meiryo UI" panose="020B0604030504040204" pitchFamily="34" charset="-128"/>
              </a:rPr>
              <a:t>と後続のネットーワークが独立</a:t>
            </a:r>
            <a:endParaRPr lang="en-US" altLang="ja-JP" sz="1600" dirty="0">
              <a:latin typeface="Meiryo UI" panose="020B0604030504040204" pitchFamily="34" charset="-128"/>
              <a:ea typeface="Meiryo UI" panose="020B0604030504040204" pitchFamily="34" charset="-128"/>
            </a:endParaRPr>
          </a:p>
          <a:p>
            <a:r>
              <a:rPr lang="en-US" altLang="ja-JP" sz="1600" dirty="0">
                <a:latin typeface="Meiryo UI" panose="020B0604030504040204" pitchFamily="34" charset="-128"/>
                <a:ea typeface="Meiryo UI" panose="020B0604030504040204" pitchFamily="34" charset="-128"/>
              </a:rPr>
              <a:t>Region Proposal</a:t>
            </a:r>
            <a:r>
              <a:rPr lang="ja-JP" altLang="en-US" sz="1600">
                <a:latin typeface="Meiryo UI" panose="020B0604030504040204" pitchFamily="34" charset="-128"/>
                <a:ea typeface="Meiryo UI" panose="020B0604030504040204" pitchFamily="34" charset="-128"/>
              </a:rPr>
              <a:t>の計算時間がボトルネック</a:t>
            </a:r>
          </a:p>
        </p:txBody>
      </p:sp>
    </p:spTree>
    <p:extLst>
      <p:ext uri="{BB962C8B-B14F-4D97-AF65-F5344CB8AC3E}">
        <p14:creationId xmlns:p14="http://schemas.microsoft.com/office/powerpoint/2010/main" val="228324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9F9E2C-F724-DE41-9863-C796732B115F}"/>
              </a:ext>
            </a:extLst>
          </p:cNvPr>
          <p:cNvSpPr>
            <a:spLocks noGrp="1"/>
          </p:cNvSpPr>
          <p:nvPr>
            <p:ph type="title"/>
          </p:nvPr>
        </p:nvSpPr>
        <p:spPr/>
        <p:txBody>
          <a:bodyPr/>
          <a:lstStyle/>
          <a:p>
            <a:r>
              <a:rPr kumimoji="1" lang="en-US" altLang="ja-JP" dirty="0"/>
              <a:t>1.Introduction</a:t>
            </a:r>
            <a:endParaRPr kumimoji="1" lang="ja-JP" altLang="en-US"/>
          </a:p>
        </p:txBody>
      </p:sp>
      <p:sp>
        <p:nvSpPr>
          <p:cNvPr id="3" name="コンテンツ プレースホルダー 2">
            <a:extLst>
              <a:ext uri="{FF2B5EF4-FFF2-40B4-BE49-F238E27FC236}">
                <a16:creationId xmlns:a16="http://schemas.microsoft.com/office/drawing/2014/main" id="{9EB6EE78-37E0-4E4F-9955-A3BECA6980AC}"/>
              </a:ext>
            </a:extLst>
          </p:cNvPr>
          <p:cNvSpPr>
            <a:spLocks noGrp="1"/>
          </p:cNvSpPr>
          <p:nvPr>
            <p:ph idx="1"/>
          </p:nvPr>
        </p:nvSpPr>
        <p:spPr/>
        <p:txBody>
          <a:bodyPr>
            <a:normAutofit/>
          </a:bodyPr>
          <a:lstStyle/>
          <a:p>
            <a:r>
              <a:rPr lang="ja-JP" altLang="en-US" sz="2000"/>
              <a:t>方針</a:t>
            </a:r>
            <a:br>
              <a:rPr lang="en-US" altLang="ja-JP" sz="2000" dirty="0"/>
            </a:br>
            <a:br>
              <a:rPr lang="en-US" altLang="ja-JP" sz="2000" dirty="0"/>
            </a:br>
            <a:r>
              <a:rPr lang="en-US" altLang="ja-JP" sz="2000" dirty="0"/>
              <a:t>Region Proposal</a:t>
            </a:r>
            <a:r>
              <a:rPr lang="ja-JP" altLang="en-US" sz="2000"/>
              <a:t>を行う</a:t>
            </a:r>
            <a:r>
              <a:rPr lang="en-US" altLang="ja-JP" sz="2000" dirty="0"/>
              <a:t>CNN</a:t>
            </a:r>
            <a:r>
              <a:rPr lang="ja-JP" altLang="en-US" sz="2000"/>
              <a:t>を</a:t>
            </a:r>
            <a:r>
              <a:rPr lang="en-US" altLang="ja-JP" sz="2000" dirty="0"/>
              <a:t>Selective Search</a:t>
            </a:r>
            <a:r>
              <a:rPr lang="ja-JP" altLang="en-US" sz="2000"/>
              <a:t>等の手法の代わりにし、</a:t>
            </a:r>
            <a:r>
              <a:rPr lang="en-US" altLang="ja-JP" sz="2000" dirty="0"/>
              <a:t>1</a:t>
            </a:r>
            <a:r>
              <a:rPr lang="ja-JP" altLang="en-US" sz="2000"/>
              <a:t>つのネットワークに</a:t>
            </a:r>
            <a:br>
              <a:rPr lang="en-US" altLang="ja-JP" sz="2000" dirty="0"/>
            </a:br>
            <a:br>
              <a:rPr lang="en-US" altLang="ja-JP" sz="2000" dirty="0"/>
            </a:br>
            <a:br>
              <a:rPr lang="en-US" altLang="ja-JP" sz="2000" dirty="0"/>
            </a:br>
            <a:r>
              <a:rPr lang="en-US" altLang="ja-JP" sz="2000" dirty="0"/>
              <a:t>Region Proposal</a:t>
            </a:r>
            <a:r>
              <a:rPr lang="ja-JP" altLang="en-US" sz="2000"/>
              <a:t>から識別までを一括で学習</a:t>
            </a:r>
            <a:r>
              <a:rPr lang="en-US" altLang="ja-JP" sz="2000" dirty="0"/>
              <a:t>(</a:t>
            </a:r>
            <a:r>
              <a:rPr lang="en-US" altLang="ja-JP" sz="2000" dirty="0">
                <a:solidFill>
                  <a:schemeClr val="accent6"/>
                </a:solidFill>
              </a:rPr>
              <a:t>End to End</a:t>
            </a:r>
            <a:r>
              <a:rPr lang="en-US" altLang="ja-JP" sz="2000" dirty="0"/>
              <a:t>)</a:t>
            </a:r>
            <a:r>
              <a:rPr lang="ja-JP" altLang="en-US" sz="2000"/>
              <a:t>し高精度化</a:t>
            </a:r>
            <a:endParaRPr lang="en-US" altLang="ja-JP" sz="2000" dirty="0"/>
          </a:p>
        </p:txBody>
      </p:sp>
      <p:sp>
        <p:nvSpPr>
          <p:cNvPr id="4" name="スライド番号プレースホルダー 3">
            <a:extLst>
              <a:ext uri="{FF2B5EF4-FFF2-40B4-BE49-F238E27FC236}">
                <a16:creationId xmlns:a16="http://schemas.microsoft.com/office/drawing/2014/main" id="{114B4A31-DBD0-464D-A6E9-24DDB0A1989A}"/>
              </a:ext>
            </a:extLst>
          </p:cNvPr>
          <p:cNvSpPr>
            <a:spLocks noGrp="1"/>
          </p:cNvSpPr>
          <p:nvPr>
            <p:ph type="sldNum" sz="quarter" idx="12"/>
          </p:nvPr>
        </p:nvSpPr>
        <p:spPr/>
        <p:txBody>
          <a:bodyPr/>
          <a:lstStyle/>
          <a:p>
            <a:fld id="{172565B8-42B1-C14D-81AD-0383236ADDEA}" type="slidenum">
              <a:rPr kumimoji="1" lang="ja-JP" altLang="en-US" smtClean="0"/>
              <a:t>10</a:t>
            </a:fld>
            <a:endParaRPr kumimoji="1" lang="ja-JP" altLang="en-US"/>
          </a:p>
        </p:txBody>
      </p:sp>
    </p:spTree>
    <p:extLst>
      <p:ext uri="{BB962C8B-B14F-4D97-AF65-F5344CB8AC3E}">
        <p14:creationId xmlns:p14="http://schemas.microsoft.com/office/powerpoint/2010/main" val="3087411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FD559-A7CE-2A4F-8C79-EDA6A9E5452B}"/>
              </a:ext>
            </a:extLst>
          </p:cNvPr>
          <p:cNvSpPr>
            <a:spLocks noGrp="1"/>
          </p:cNvSpPr>
          <p:nvPr>
            <p:ph type="title"/>
          </p:nvPr>
        </p:nvSpPr>
        <p:spPr/>
        <p:txBody>
          <a:bodyPr/>
          <a:lstStyle/>
          <a:p>
            <a:r>
              <a:rPr kumimoji="1" lang="en-US" altLang="ja-JP" dirty="0"/>
              <a:t>2.Architecture</a:t>
            </a:r>
            <a:endParaRPr kumimoji="1" lang="ja-JP" altLang="en-US"/>
          </a:p>
        </p:txBody>
      </p:sp>
      <p:sp>
        <p:nvSpPr>
          <p:cNvPr id="3" name="コンテンツ プレースホルダー 2">
            <a:extLst>
              <a:ext uri="{FF2B5EF4-FFF2-40B4-BE49-F238E27FC236}">
                <a16:creationId xmlns:a16="http://schemas.microsoft.com/office/drawing/2014/main" id="{B77F740A-A5D0-2E48-8F65-E0DB6B608443}"/>
              </a:ext>
            </a:extLst>
          </p:cNvPr>
          <p:cNvSpPr>
            <a:spLocks noGrp="1"/>
          </p:cNvSpPr>
          <p:nvPr>
            <p:ph idx="1"/>
          </p:nvPr>
        </p:nvSpPr>
        <p:spPr/>
        <p:txBody>
          <a:bodyPr>
            <a:normAutofit/>
          </a:bodyPr>
          <a:lstStyle/>
          <a:p>
            <a:r>
              <a:rPr lang="ja-JP" altLang="en-US" sz="2000"/>
              <a:t>まずは全体の流れを</a:t>
            </a:r>
            <a:br>
              <a:rPr lang="en-US" altLang="ja-JP" sz="2000" dirty="0"/>
            </a:br>
            <a:br>
              <a:rPr lang="en-US" altLang="ja-JP" sz="2000" dirty="0"/>
            </a:br>
            <a:r>
              <a:rPr lang="en-US" altLang="ja-JP" sz="2000" dirty="0"/>
              <a:t>1.CNN(conv</a:t>
            </a:r>
            <a:r>
              <a:rPr lang="ja-JP" altLang="en-US" sz="2000"/>
              <a:t>まで</a:t>
            </a:r>
            <a:r>
              <a:rPr lang="en-US" altLang="ja-JP" sz="2000" dirty="0"/>
              <a:t>)</a:t>
            </a:r>
            <a:r>
              <a:rPr lang="ja-JP" altLang="en-US" sz="2000"/>
              <a:t>から</a:t>
            </a:r>
            <a:r>
              <a:rPr lang="en-US" altLang="ja-JP" sz="2000" dirty="0"/>
              <a:t>feature map</a:t>
            </a:r>
            <a:r>
              <a:rPr lang="ja-JP" altLang="en-US" sz="2000"/>
              <a:t>を生成</a:t>
            </a:r>
            <a:br>
              <a:rPr lang="en-US" altLang="ja-JP" sz="2000" dirty="0"/>
            </a:br>
            <a:r>
              <a:rPr lang="en-US" altLang="ja-JP" sz="2000" dirty="0"/>
              <a:t>2.RPN</a:t>
            </a:r>
            <a:r>
              <a:rPr lang="ja-JP" altLang="en-US" sz="2000"/>
              <a:t>で</a:t>
            </a:r>
            <a:r>
              <a:rPr lang="en-US" altLang="ja-JP" sz="2000" dirty="0"/>
              <a:t>Region Proposal</a:t>
            </a:r>
            <a:r>
              <a:rPr lang="ja-JP" altLang="en-US" sz="2000"/>
              <a:t>を得る</a:t>
            </a:r>
            <a:br>
              <a:rPr lang="en-US" altLang="ja-JP" sz="2000" dirty="0"/>
            </a:br>
            <a:r>
              <a:rPr lang="en-US" altLang="ja-JP" sz="2000" dirty="0"/>
              <a:t>3.RoI Pooling</a:t>
            </a:r>
            <a:r>
              <a:rPr lang="ja-JP" altLang="en-US" sz="2000"/>
              <a:t>により固定サイズの</a:t>
            </a:r>
            <a:br>
              <a:rPr lang="en-US" altLang="ja-JP" sz="2000" dirty="0"/>
            </a:br>
            <a:r>
              <a:rPr lang="ja-JP" altLang="en-US" sz="2000"/>
              <a:t>　</a:t>
            </a:r>
            <a:r>
              <a:rPr lang="en-US" altLang="ja-JP" sz="2000" dirty="0"/>
              <a:t>feature map</a:t>
            </a:r>
            <a:r>
              <a:rPr lang="ja-JP" altLang="en-US" sz="2000"/>
              <a:t>へ</a:t>
            </a:r>
            <a:br>
              <a:rPr lang="en-US" altLang="ja-JP" sz="2000" dirty="0"/>
            </a:br>
            <a:r>
              <a:rPr lang="en-US" altLang="ja-JP" sz="2000" dirty="0"/>
              <a:t>4.FC</a:t>
            </a:r>
            <a:r>
              <a:rPr lang="ja-JP" altLang="en-US" sz="2000"/>
              <a:t>層に入力され、</a:t>
            </a:r>
            <a:br>
              <a:rPr lang="en-US" altLang="ja-JP" sz="2000" dirty="0"/>
            </a:br>
            <a:r>
              <a:rPr lang="ja-JP" altLang="en-US" sz="2000"/>
              <a:t>　分類タスク・回帰タスクを行う</a:t>
            </a:r>
            <a:endParaRPr lang="en-US" altLang="ja-JP" sz="2000" dirty="0"/>
          </a:p>
        </p:txBody>
      </p:sp>
      <p:sp>
        <p:nvSpPr>
          <p:cNvPr id="4" name="スライド番号プレースホルダー 3">
            <a:extLst>
              <a:ext uri="{FF2B5EF4-FFF2-40B4-BE49-F238E27FC236}">
                <a16:creationId xmlns:a16="http://schemas.microsoft.com/office/drawing/2014/main" id="{177A0F73-02F6-6248-B442-65AF2A477C9E}"/>
              </a:ext>
            </a:extLst>
          </p:cNvPr>
          <p:cNvSpPr>
            <a:spLocks noGrp="1"/>
          </p:cNvSpPr>
          <p:nvPr>
            <p:ph type="sldNum" sz="quarter" idx="12"/>
          </p:nvPr>
        </p:nvSpPr>
        <p:spPr/>
        <p:txBody>
          <a:bodyPr/>
          <a:lstStyle/>
          <a:p>
            <a:fld id="{172565B8-42B1-C14D-81AD-0383236ADDEA}" type="slidenum">
              <a:rPr kumimoji="1" lang="ja-JP" altLang="en-US" smtClean="0"/>
              <a:t>11</a:t>
            </a:fld>
            <a:endParaRPr kumimoji="1" lang="ja-JP" altLang="en-US"/>
          </a:p>
        </p:txBody>
      </p:sp>
      <p:pic>
        <p:nvPicPr>
          <p:cNvPr id="5" name="図 4">
            <a:extLst>
              <a:ext uri="{FF2B5EF4-FFF2-40B4-BE49-F238E27FC236}">
                <a16:creationId xmlns:a16="http://schemas.microsoft.com/office/drawing/2014/main" id="{3F09A398-A172-7248-9EDD-FF2A0611A522}"/>
              </a:ext>
            </a:extLst>
          </p:cNvPr>
          <p:cNvPicPr>
            <a:picLocks noChangeAspect="1"/>
          </p:cNvPicPr>
          <p:nvPr/>
        </p:nvPicPr>
        <p:blipFill rotWithShape="1">
          <a:blip r:embed="rId2"/>
          <a:srcRect l="13133" r="14809"/>
          <a:stretch/>
        </p:blipFill>
        <p:spPr>
          <a:xfrm>
            <a:off x="5514568" y="2088833"/>
            <a:ext cx="3629432" cy="3535680"/>
          </a:xfrm>
          <a:prstGeom prst="rect">
            <a:avLst/>
          </a:prstGeom>
        </p:spPr>
      </p:pic>
    </p:spTree>
    <p:extLst>
      <p:ext uri="{BB962C8B-B14F-4D97-AF65-F5344CB8AC3E}">
        <p14:creationId xmlns:p14="http://schemas.microsoft.com/office/powerpoint/2010/main" val="2980521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ACB3D0-F675-B948-9CAF-CA2E497817FF}"/>
              </a:ext>
            </a:extLst>
          </p:cNvPr>
          <p:cNvSpPr>
            <a:spLocks noGrp="1"/>
          </p:cNvSpPr>
          <p:nvPr>
            <p:ph type="title"/>
          </p:nvPr>
        </p:nvSpPr>
        <p:spPr/>
        <p:txBody>
          <a:bodyPr/>
          <a:lstStyle/>
          <a:p>
            <a:r>
              <a:rPr kumimoji="1" lang="en-US" altLang="ja-JP" dirty="0"/>
              <a:t>2.Architecture </a:t>
            </a:r>
            <a:r>
              <a:rPr lang="en-US" altLang="ja-JP" sz="2400" dirty="0"/>
              <a:t>-2.1 CNN</a:t>
            </a:r>
            <a:endParaRPr lang="ja-JP" altLang="en-US" sz="2400"/>
          </a:p>
        </p:txBody>
      </p:sp>
      <p:sp>
        <p:nvSpPr>
          <p:cNvPr id="3" name="コンテンツ プレースホルダー 2">
            <a:extLst>
              <a:ext uri="{FF2B5EF4-FFF2-40B4-BE49-F238E27FC236}">
                <a16:creationId xmlns:a16="http://schemas.microsoft.com/office/drawing/2014/main" id="{E3B64FA7-9864-2340-B92C-82494850110B}"/>
              </a:ext>
            </a:extLst>
          </p:cNvPr>
          <p:cNvSpPr>
            <a:spLocks noGrp="1"/>
          </p:cNvSpPr>
          <p:nvPr>
            <p:ph idx="1"/>
          </p:nvPr>
        </p:nvSpPr>
        <p:spPr/>
        <p:txBody>
          <a:bodyPr>
            <a:normAutofit/>
          </a:bodyPr>
          <a:lstStyle/>
          <a:p>
            <a:pPr marL="0" indent="0">
              <a:buNone/>
            </a:pPr>
            <a:r>
              <a:rPr lang="en-US" altLang="ja-JP" sz="2000" dirty="0"/>
              <a:t>CNN</a:t>
            </a:r>
            <a:r>
              <a:rPr lang="ja-JP" altLang="en-US" sz="2000"/>
              <a:t>の</a:t>
            </a:r>
            <a:r>
              <a:rPr lang="en-US" altLang="ja-JP" sz="2000" dirty="0"/>
              <a:t>conv</a:t>
            </a:r>
            <a:r>
              <a:rPr lang="ja-JP" altLang="en-US" sz="2000"/>
              <a:t>層</a:t>
            </a:r>
            <a:r>
              <a:rPr lang="en-US" altLang="ja-JP" sz="2000" dirty="0"/>
              <a:t>(</a:t>
            </a:r>
            <a:r>
              <a:rPr lang="ja-JP" altLang="en-US" sz="2000"/>
              <a:t>畳み込み層</a:t>
            </a:r>
            <a:r>
              <a:rPr lang="en-US" altLang="ja-JP" sz="2000" dirty="0"/>
              <a:t>)</a:t>
            </a:r>
            <a:r>
              <a:rPr lang="ja-JP" altLang="en-US" sz="2000"/>
              <a:t>までを用いて</a:t>
            </a:r>
            <a:endParaRPr lang="en-US" altLang="ja-JP" sz="2000" dirty="0"/>
          </a:p>
          <a:p>
            <a:pPr marL="0" indent="0">
              <a:buNone/>
            </a:pPr>
            <a:r>
              <a:rPr lang="ja-JP" altLang="en-US" sz="2000"/>
              <a:t>入力画像から特徴マップを得る</a:t>
            </a:r>
            <a:endParaRPr lang="en-US" altLang="ja-JP" sz="2000" dirty="0"/>
          </a:p>
          <a:p>
            <a:pPr marL="0" indent="0">
              <a:buNone/>
            </a:pPr>
            <a:endParaRPr lang="en-US" altLang="ja-JP" sz="2000" dirty="0"/>
          </a:p>
          <a:p>
            <a:pPr marL="0" indent="0">
              <a:buNone/>
            </a:pPr>
            <a:r>
              <a:rPr lang="ja-JP" altLang="en-US" sz="2000"/>
              <a:t>本論文で使用した</a:t>
            </a:r>
            <a:r>
              <a:rPr lang="en-US" altLang="ja-JP" sz="2000" dirty="0"/>
              <a:t>CNN</a:t>
            </a:r>
            <a:r>
              <a:rPr lang="ja-JP" altLang="en-US" sz="2000"/>
              <a:t>は</a:t>
            </a:r>
            <a:r>
              <a:rPr lang="en-US" altLang="ja-JP" sz="2000" dirty="0"/>
              <a:t>2</a:t>
            </a:r>
            <a:r>
              <a:rPr lang="ja-JP" altLang="en-US" sz="2000"/>
              <a:t>種類</a:t>
            </a:r>
            <a:endParaRPr lang="en-US" altLang="ja-JP" sz="2000" dirty="0"/>
          </a:p>
          <a:p>
            <a:pPr marL="0" indent="0">
              <a:buNone/>
            </a:pPr>
            <a:r>
              <a:rPr lang="en-US" altLang="ja-JP" sz="2000" dirty="0"/>
              <a:t>1.ZFNet(ILSVRC 2013 winner)</a:t>
            </a:r>
          </a:p>
          <a:p>
            <a:pPr marL="0" indent="0">
              <a:buNone/>
            </a:pPr>
            <a:r>
              <a:rPr lang="en-US" altLang="ja-JP" sz="2000" dirty="0"/>
              <a:t>2.VGG-16(Runner-up in ILSVRC 2014)</a:t>
            </a:r>
          </a:p>
          <a:p>
            <a:pPr marL="0" indent="0">
              <a:buNone/>
            </a:pPr>
            <a:endParaRPr lang="en-US" altLang="ja-JP" sz="2000" dirty="0"/>
          </a:p>
          <a:p>
            <a:pPr marL="0" indent="0">
              <a:buNone/>
            </a:pPr>
            <a:r>
              <a:rPr lang="en-US" altLang="ja-JP" sz="2000" dirty="0" err="1"/>
              <a:t>ZFNet</a:t>
            </a:r>
            <a:r>
              <a:rPr lang="ja-JP" altLang="en-US" sz="2000"/>
              <a:t>では</a:t>
            </a:r>
            <a:r>
              <a:rPr lang="en-US" altLang="ja-JP" sz="2000" dirty="0"/>
              <a:t>Layer5</a:t>
            </a:r>
            <a:r>
              <a:rPr lang="ja-JP" altLang="en-US" sz="2000"/>
              <a:t>、</a:t>
            </a:r>
            <a:endParaRPr lang="en-US" altLang="ja-JP" sz="2000" dirty="0"/>
          </a:p>
          <a:p>
            <a:pPr marL="0" indent="0">
              <a:buNone/>
            </a:pPr>
            <a:r>
              <a:rPr lang="en-US" altLang="ja-JP" sz="2000" dirty="0"/>
              <a:t>VGG-16</a:t>
            </a:r>
            <a:r>
              <a:rPr lang="ja-JP" altLang="en-US" sz="2000"/>
              <a:t>では</a:t>
            </a:r>
            <a:r>
              <a:rPr lang="en-US" altLang="ja-JP" sz="2000" dirty="0"/>
              <a:t>Layer13</a:t>
            </a:r>
            <a:r>
              <a:rPr lang="ja-JP" altLang="en-US" sz="2000"/>
              <a:t>の</a:t>
            </a:r>
            <a:r>
              <a:rPr lang="en-US" altLang="ja-JP" sz="2000" dirty="0"/>
              <a:t>Feature map</a:t>
            </a:r>
            <a:r>
              <a:rPr lang="ja-JP" altLang="en-US" sz="2000"/>
              <a:t>を</a:t>
            </a:r>
            <a:endParaRPr lang="en-US" altLang="ja-JP" sz="2000" dirty="0"/>
          </a:p>
          <a:p>
            <a:pPr marL="0" indent="0">
              <a:buNone/>
            </a:pPr>
            <a:r>
              <a:rPr lang="ja-JP" altLang="en-US" sz="2000"/>
              <a:t>出力し、次段のネットワークへ</a:t>
            </a:r>
            <a:endParaRPr lang="en-US" altLang="ja-JP" sz="2000" dirty="0"/>
          </a:p>
        </p:txBody>
      </p:sp>
      <p:sp>
        <p:nvSpPr>
          <p:cNvPr id="4" name="スライド番号プレースホルダー 3">
            <a:extLst>
              <a:ext uri="{FF2B5EF4-FFF2-40B4-BE49-F238E27FC236}">
                <a16:creationId xmlns:a16="http://schemas.microsoft.com/office/drawing/2014/main" id="{DCF13A07-D016-BA4D-B8D6-3045A45C838B}"/>
              </a:ext>
            </a:extLst>
          </p:cNvPr>
          <p:cNvSpPr>
            <a:spLocks noGrp="1"/>
          </p:cNvSpPr>
          <p:nvPr>
            <p:ph type="sldNum" sz="quarter" idx="12"/>
          </p:nvPr>
        </p:nvSpPr>
        <p:spPr/>
        <p:txBody>
          <a:bodyPr/>
          <a:lstStyle/>
          <a:p>
            <a:fld id="{172565B8-42B1-C14D-81AD-0383236ADDEA}" type="slidenum">
              <a:rPr kumimoji="1" lang="ja-JP" altLang="en-US" smtClean="0"/>
              <a:t>12</a:t>
            </a:fld>
            <a:endParaRPr kumimoji="1" lang="ja-JP" altLang="en-US"/>
          </a:p>
        </p:txBody>
      </p:sp>
      <p:pic>
        <p:nvPicPr>
          <p:cNvPr id="5" name="図 4">
            <a:extLst>
              <a:ext uri="{FF2B5EF4-FFF2-40B4-BE49-F238E27FC236}">
                <a16:creationId xmlns:a16="http://schemas.microsoft.com/office/drawing/2014/main" id="{158506FA-18B5-6C46-A252-68426637D331}"/>
              </a:ext>
            </a:extLst>
          </p:cNvPr>
          <p:cNvPicPr>
            <a:picLocks noChangeAspect="1"/>
          </p:cNvPicPr>
          <p:nvPr/>
        </p:nvPicPr>
        <p:blipFill rotWithShape="1">
          <a:blip r:embed="rId2"/>
          <a:srcRect l="13133" r="14809"/>
          <a:stretch/>
        </p:blipFill>
        <p:spPr>
          <a:xfrm>
            <a:off x="5514568" y="2039276"/>
            <a:ext cx="3629432" cy="3535680"/>
          </a:xfrm>
          <a:prstGeom prst="rect">
            <a:avLst/>
          </a:prstGeom>
        </p:spPr>
      </p:pic>
      <p:sp>
        <p:nvSpPr>
          <p:cNvPr id="7" name="フレーム 6">
            <a:extLst>
              <a:ext uri="{FF2B5EF4-FFF2-40B4-BE49-F238E27FC236}">
                <a16:creationId xmlns:a16="http://schemas.microsoft.com/office/drawing/2014/main" id="{9883B955-42F8-E241-89E4-A0AFD6344BAF}"/>
              </a:ext>
            </a:extLst>
          </p:cNvPr>
          <p:cNvSpPr/>
          <p:nvPr/>
        </p:nvSpPr>
        <p:spPr>
          <a:xfrm>
            <a:off x="6119447" y="4277458"/>
            <a:ext cx="2171700" cy="1028700"/>
          </a:xfrm>
          <a:prstGeom prst="frame">
            <a:avLst>
              <a:gd name="adj1" fmla="val 56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Tree>
    <p:extLst>
      <p:ext uri="{BB962C8B-B14F-4D97-AF65-F5344CB8AC3E}">
        <p14:creationId xmlns:p14="http://schemas.microsoft.com/office/powerpoint/2010/main" val="1339811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E5213A45-ADDE-B84C-BDC5-644E3A0A1FD2}"/>
              </a:ext>
            </a:extLst>
          </p:cNvPr>
          <p:cNvPicPr>
            <a:picLocks noChangeAspect="1"/>
          </p:cNvPicPr>
          <p:nvPr/>
        </p:nvPicPr>
        <p:blipFill rotWithShape="1">
          <a:blip r:embed="rId2"/>
          <a:srcRect l="13133" r="14809"/>
          <a:stretch/>
        </p:blipFill>
        <p:spPr>
          <a:xfrm>
            <a:off x="5514568" y="2043615"/>
            <a:ext cx="3629432" cy="3535680"/>
          </a:xfrm>
          <a:prstGeom prst="rect">
            <a:avLst/>
          </a:prstGeom>
        </p:spPr>
      </p:pic>
      <p:sp>
        <p:nvSpPr>
          <p:cNvPr id="2" name="タイトル 1">
            <a:extLst>
              <a:ext uri="{FF2B5EF4-FFF2-40B4-BE49-F238E27FC236}">
                <a16:creationId xmlns:a16="http://schemas.microsoft.com/office/drawing/2014/main" id="{AD4E9266-3F92-0940-8761-A241476C930F}"/>
              </a:ext>
            </a:extLst>
          </p:cNvPr>
          <p:cNvSpPr>
            <a:spLocks noGrp="1"/>
          </p:cNvSpPr>
          <p:nvPr>
            <p:ph type="title"/>
          </p:nvPr>
        </p:nvSpPr>
        <p:spPr/>
        <p:txBody>
          <a:bodyPr/>
          <a:lstStyle/>
          <a:p>
            <a:r>
              <a:rPr lang="en-US" altLang="ja-JP" dirty="0"/>
              <a:t>2.Architecture </a:t>
            </a:r>
            <a:r>
              <a:rPr lang="en-US" altLang="ja-JP" sz="2400" dirty="0"/>
              <a:t>-2.2 RPN</a:t>
            </a:r>
            <a:endParaRPr kumimoji="1" lang="ja-JP" altLang="en-US"/>
          </a:p>
        </p:txBody>
      </p:sp>
      <p:sp>
        <p:nvSpPr>
          <p:cNvPr id="4" name="スライド番号プレースホルダー 3">
            <a:extLst>
              <a:ext uri="{FF2B5EF4-FFF2-40B4-BE49-F238E27FC236}">
                <a16:creationId xmlns:a16="http://schemas.microsoft.com/office/drawing/2014/main" id="{54FB1EEF-ED50-6543-9252-3C8E8968397A}"/>
              </a:ext>
            </a:extLst>
          </p:cNvPr>
          <p:cNvSpPr>
            <a:spLocks noGrp="1"/>
          </p:cNvSpPr>
          <p:nvPr>
            <p:ph type="sldNum" sz="quarter" idx="12"/>
          </p:nvPr>
        </p:nvSpPr>
        <p:spPr/>
        <p:txBody>
          <a:bodyPr/>
          <a:lstStyle/>
          <a:p>
            <a:fld id="{172565B8-42B1-C14D-81AD-0383236ADDEA}" type="slidenum">
              <a:rPr kumimoji="1" lang="ja-JP" altLang="en-US" smtClean="0"/>
              <a:t>13</a:t>
            </a:fld>
            <a:endParaRPr kumimoji="1" lang="ja-JP" altLang="en-US"/>
          </a:p>
        </p:txBody>
      </p:sp>
      <p:sp>
        <p:nvSpPr>
          <p:cNvPr id="6" name="コンテンツ プレースホルダー 5">
            <a:extLst>
              <a:ext uri="{FF2B5EF4-FFF2-40B4-BE49-F238E27FC236}">
                <a16:creationId xmlns:a16="http://schemas.microsoft.com/office/drawing/2014/main" id="{EF71E768-77A2-0940-8370-1A593BA88018}"/>
              </a:ext>
            </a:extLst>
          </p:cNvPr>
          <p:cNvSpPr>
            <a:spLocks noGrp="1"/>
          </p:cNvSpPr>
          <p:nvPr>
            <p:ph idx="1"/>
          </p:nvPr>
        </p:nvSpPr>
        <p:spPr/>
        <p:txBody>
          <a:bodyPr>
            <a:normAutofit/>
          </a:bodyPr>
          <a:lstStyle/>
          <a:p>
            <a:pPr marL="0" indent="0">
              <a:buNone/>
            </a:pPr>
            <a:r>
              <a:rPr lang="en-US" altLang="ja-JP" sz="2000" dirty="0">
                <a:solidFill>
                  <a:schemeClr val="accent6"/>
                </a:solidFill>
              </a:rPr>
              <a:t>RPN(Region Proposal Networks)</a:t>
            </a:r>
          </a:p>
          <a:p>
            <a:pPr marL="0" indent="0">
              <a:buNone/>
            </a:pPr>
            <a:r>
              <a:rPr lang="en-US" altLang="ja-JP" sz="2000" dirty="0"/>
              <a:t>CNN</a:t>
            </a:r>
            <a:r>
              <a:rPr lang="ja-JP" altLang="en-US" sz="2000"/>
              <a:t>からの入力</a:t>
            </a:r>
            <a:r>
              <a:rPr lang="en-US" altLang="ja-JP" sz="2000" dirty="0"/>
              <a:t>(Feature map)</a:t>
            </a:r>
            <a:r>
              <a:rPr lang="ja-JP" altLang="en-US" sz="2000"/>
              <a:t>を受け取り、</a:t>
            </a:r>
            <a:endParaRPr lang="en-US" altLang="ja-JP" sz="2000" dirty="0"/>
          </a:p>
          <a:p>
            <a:pPr marL="0" indent="0">
              <a:buNone/>
            </a:pPr>
            <a:r>
              <a:rPr lang="ja-JP" altLang="en-US" sz="2000"/>
              <a:t>低次元の</a:t>
            </a:r>
            <a:r>
              <a:rPr lang="en-US" altLang="ja-JP" sz="2000" dirty="0"/>
              <a:t>Feature map</a:t>
            </a:r>
            <a:r>
              <a:rPr lang="ja-JP" altLang="en-US" sz="2000"/>
              <a:t>へ</a:t>
            </a:r>
            <a:endParaRPr lang="en-US" altLang="ja-JP" sz="2000" dirty="0"/>
          </a:p>
          <a:p>
            <a:pPr marL="0" indent="0">
              <a:buNone/>
            </a:pPr>
            <a:r>
              <a:rPr lang="ja-JP" altLang="en-US" sz="2000"/>
              <a:t>領域が物体か背景か</a:t>
            </a:r>
            <a:r>
              <a:rPr lang="en-US" altLang="ja-JP" sz="2000" dirty="0"/>
              <a:t>(</a:t>
            </a:r>
            <a:r>
              <a:rPr lang="en" altLang="ja-JP" sz="2000" dirty="0" err="1"/>
              <a:t>objectness</a:t>
            </a:r>
            <a:r>
              <a:rPr lang="en" altLang="ja-JP" sz="2000" dirty="0"/>
              <a:t>)</a:t>
            </a:r>
            <a:r>
              <a:rPr lang="ja-JP" altLang="en-US" sz="2000"/>
              <a:t>および</a:t>
            </a:r>
            <a:endParaRPr lang="en-US" altLang="ja-JP" sz="2000" dirty="0"/>
          </a:p>
          <a:p>
            <a:pPr marL="0" indent="0">
              <a:buNone/>
            </a:pPr>
            <a:r>
              <a:rPr lang="ja-JP" altLang="en-US" sz="2000"/>
              <a:t>位置の補正データ</a:t>
            </a:r>
            <a:r>
              <a:rPr lang="en-US" altLang="ja-JP" sz="2000" dirty="0"/>
              <a:t>(</a:t>
            </a:r>
            <a:r>
              <a:rPr lang="en" altLang="ja-JP" sz="2000" dirty="0" err="1"/>
              <a:t>corrdinates</a:t>
            </a:r>
            <a:r>
              <a:rPr lang="en" altLang="ja-JP" sz="2000" dirty="0"/>
              <a:t>)</a:t>
            </a:r>
            <a:r>
              <a:rPr lang="ja-JP" altLang="en-US" sz="2000"/>
              <a:t>を出力する</a:t>
            </a:r>
          </a:p>
        </p:txBody>
      </p:sp>
      <p:pic>
        <p:nvPicPr>
          <p:cNvPr id="7" name="図 6">
            <a:extLst>
              <a:ext uri="{FF2B5EF4-FFF2-40B4-BE49-F238E27FC236}">
                <a16:creationId xmlns:a16="http://schemas.microsoft.com/office/drawing/2014/main" id="{C759A024-2465-C241-B371-96E4754037C3}"/>
              </a:ext>
            </a:extLst>
          </p:cNvPr>
          <p:cNvPicPr>
            <a:picLocks noChangeAspect="1"/>
          </p:cNvPicPr>
          <p:nvPr/>
        </p:nvPicPr>
        <p:blipFill>
          <a:blip r:embed="rId3"/>
          <a:stretch>
            <a:fillRect/>
          </a:stretch>
        </p:blipFill>
        <p:spPr>
          <a:xfrm>
            <a:off x="702293" y="3784852"/>
            <a:ext cx="4812275" cy="2690945"/>
          </a:xfrm>
          <a:prstGeom prst="rect">
            <a:avLst/>
          </a:prstGeom>
        </p:spPr>
      </p:pic>
      <p:sp>
        <p:nvSpPr>
          <p:cNvPr id="9" name="フレーム 8">
            <a:extLst>
              <a:ext uri="{FF2B5EF4-FFF2-40B4-BE49-F238E27FC236}">
                <a16:creationId xmlns:a16="http://schemas.microsoft.com/office/drawing/2014/main" id="{AB3328DD-EA93-2C46-9B2F-2CD42C084D92}"/>
              </a:ext>
            </a:extLst>
          </p:cNvPr>
          <p:cNvSpPr/>
          <p:nvPr/>
        </p:nvSpPr>
        <p:spPr>
          <a:xfrm>
            <a:off x="5633155" y="2849115"/>
            <a:ext cx="1902275" cy="1126671"/>
          </a:xfrm>
          <a:prstGeom prst="frame">
            <a:avLst>
              <a:gd name="adj1" fmla="val 38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Tree>
    <p:extLst>
      <p:ext uri="{BB962C8B-B14F-4D97-AF65-F5344CB8AC3E}">
        <p14:creationId xmlns:p14="http://schemas.microsoft.com/office/powerpoint/2010/main" val="79408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9648-D6AA-B44C-9A05-51D41E9F9917}"/>
              </a:ext>
            </a:extLst>
          </p:cNvPr>
          <p:cNvSpPr>
            <a:spLocks noGrp="1"/>
          </p:cNvSpPr>
          <p:nvPr>
            <p:ph type="title"/>
          </p:nvPr>
        </p:nvSpPr>
        <p:spPr/>
        <p:txBody>
          <a:bodyPr/>
          <a:lstStyle/>
          <a:p>
            <a:r>
              <a:rPr lang="en-US" altLang="ja-JP" dirty="0"/>
              <a:t>2.Architecture </a:t>
            </a:r>
            <a:r>
              <a:rPr lang="en-US" altLang="ja-JP" sz="2400" dirty="0"/>
              <a:t>-2.2 RPN</a:t>
            </a:r>
            <a:endParaRPr kumimoji="1" lang="ja-JP" altLang="en-US"/>
          </a:p>
        </p:txBody>
      </p:sp>
      <p:sp>
        <p:nvSpPr>
          <p:cNvPr id="3" name="コンテンツ プレースホルダー 2">
            <a:extLst>
              <a:ext uri="{FF2B5EF4-FFF2-40B4-BE49-F238E27FC236}">
                <a16:creationId xmlns:a16="http://schemas.microsoft.com/office/drawing/2014/main" id="{7DD20E7C-BB7F-4047-AFCD-C469CE116A83}"/>
              </a:ext>
            </a:extLst>
          </p:cNvPr>
          <p:cNvSpPr>
            <a:spLocks noGrp="1"/>
          </p:cNvSpPr>
          <p:nvPr>
            <p:ph idx="1"/>
          </p:nvPr>
        </p:nvSpPr>
        <p:spPr/>
        <p:txBody>
          <a:bodyPr>
            <a:normAutofit/>
          </a:bodyPr>
          <a:lstStyle/>
          <a:p>
            <a:pPr marL="0" indent="0">
              <a:buNone/>
            </a:pPr>
            <a:r>
              <a:rPr lang="ja-JP" altLang="en-US" sz="2000"/>
              <a:t>以下の流れを</a:t>
            </a:r>
            <a:r>
              <a:rPr lang="en-US" altLang="ja-JP" sz="2000" dirty="0"/>
              <a:t>3*3</a:t>
            </a:r>
            <a:r>
              <a:rPr lang="ja-JP" altLang="en-US" sz="2000"/>
              <a:t>の</a:t>
            </a:r>
            <a:r>
              <a:rPr lang="en-US" altLang="ja-JP" sz="2000" dirty="0"/>
              <a:t>Sliding window(Conv2D)</a:t>
            </a:r>
            <a:r>
              <a:rPr lang="ja-JP" altLang="en-US" sz="2000"/>
              <a:t>ごとに行う</a:t>
            </a:r>
            <a:endParaRPr lang="en-US" altLang="ja-JP" sz="2000" dirty="0"/>
          </a:p>
          <a:p>
            <a:pPr marL="0" indent="0">
              <a:buNone/>
            </a:pPr>
            <a:r>
              <a:rPr lang="en-US" altLang="ja-JP" sz="2000" dirty="0"/>
              <a:t>1.Anchor</a:t>
            </a:r>
            <a:r>
              <a:rPr lang="ja-JP" altLang="en-US" sz="2000"/>
              <a:t>を指定する</a:t>
            </a:r>
            <a:endParaRPr lang="en-US" altLang="ja-JP" sz="2000" dirty="0"/>
          </a:p>
          <a:p>
            <a:pPr marL="0" indent="0">
              <a:buNone/>
            </a:pPr>
            <a:r>
              <a:rPr lang="en-US" altLang="ja-JP" sz="2000" dirty="0"/>
              <a:t>2.Anchor</a:t>
            </a:r>
            <a:r>
              <a:rPr lang="ja-JP" altLang="en-US" sz="2000"/>
              <a:t>に対して</a:t>
            </a:r>
            <a:r>
              <a:rPr lang="en-US" altLang="ja-JP" sz="2000" dirty="0"/>
              <a:t>k</a:t>
            </a:r>
            <a:r>
              <a:rPr lang="ja-JP" altLang="en-US" sz="2000"/>
              <a:t>個の</a:t>
            </a:r>
            <a:r>
              <a:rPr lang="en-US" altLang="ja-JP" sz="2000" dirty="0"/>
              <a:t>Anchor Box</a:t>
            </a:r>
            <a:r>
              <a:rPr lang="ja-JP" altLang="en-US" sz="2000"/>
              <a:t>を定める</a:t>
            </a:r>
            <a:endParaRPr lang="en-US" altLang="ja-JP" sz="2000" dirty="0"/>
          </a:p>
          <a:p>
            <a:pPr marL="0" indent="0">
              <a:buNone/>
            </a:pPr>
            <a:r>
              <a:rPr lang="en-US" altLang="ja-JP" sz="2000" dirty="0"/>
              <a:t>3.Anchor Box</a:t>
            </a:r>
            <a:r>
              <a:rPr lang="ja-JP" altLang="en-US" sz="2000"/>
              <a:t>に対して</a:t>
            </a:r>
            <a:r>
              <a:rPr lang="en-US" altLang="ja-JP" sz="2000" dirty="0" err="1"/>
              <a:t>cls</a:t>
            </a:r>
            <a:r>
              <a:rPr lang="ja-JP" altLang="en-US" sz="2000"/>
              <a:t>と</a:t>
            </a:r>
            <a:r>
              <a:rPr lang="en-US" altLang="ja-JP" sz="2000" dirty="0" err="1"/>
              <a:t>reg</a:t>
            </a:r>
            <a:r>
              <a:rPr lang="ja-JP" altLang="en-US" sz="2000"/>
              <a:t>を出力</a:t>
            </a:r>
            <a:endParaRPr lang="en-US" altLang="ja-JP" sz="2000" dirty="0"/>
          </a:p>
          <a:p>
            <a:pPr marL="0" indent="0">
              <a:buNone/>
            </a:pPr>
            <a:r>
              <a:rPr lang="en-US" altLang="ja-JP" sz="2000" dirty="0"/>
              <a:t>4.</a:t>
            </a:r>
            <a:r>
              <a:rPr lang="ja-JP" altLang="en-US" sz="2000"/>
              <a:t>損失関数を計算し、</a:t>
            </a:r>
            <a:r>
              <a:rPr lang="en-US" altLang="ja-JP" sz="2000" dirty="0" err="1"/>
              <a:t>cls</a:t>
            </a:r>
            <a:r>
              <a:rPr lang="en-US" altLang="ja-JP" sz="2000" dirty="0"/>
              <a:t>(</a:t>
            </a:r>
            <a:r>
              <a:rPr lang="ja-JP" altLang="en-US" sz="2000"/>
              <a:t>二値分類</a:t>
            </a:r>
            <a:r>
              <a:rPr lang="en-US" altLang="ja-JP" sz="2000" dirty="0"/>
              <a:t>)</a:t>
            </a:r>
            <a:r>
              <a:rPr lang="ja-JP" altLang="en-US" sz="2000"/>
              <a:t>と</a:t>
            </a:r>
            <a:r>
              <a:rPr lang="en-US" altLang="ja-JP" sz="2000" dirty="0" err="1"/>
              <a:t>reg</a:t>
            </a:r>
            <a:r>
              <a:rPr lang="en-US" altLang="ja-JP" sz="2000" dirty="0"/>
              <a:t>(</a:t>
            </a:r>
            <a:r>
              <a:rPr lang="ja-JP" altLang="en-US" sz="2000"/>
              <a:t>回帰問題</a:t>
            </a:r>
            <a:r>
              <a:rPr lang="en-US" altLang="ja-JP" sz="2000" dirty="0"/>
              <a:t>)</a:t>
            </a:r>
            <a:r>
              <a:rPr lang="ja-JP" altLang="en-US" sz="2000"/>
              <a:t>を同時に行う</a:t>
            </a:r>
            <a:endParaRPr lang="en-US" altLang="ja-JP" sz="2000" dirty="0"/>
          </a:p>
          <a:p>
            <a:pPr marL="0" indent="0">
              <a:buNone/>
            </a:pPr>
            <a:r>
              <a:rPr lang="en-US" altLang="ja-JP" sz="2000" dirty="0"/>
              <a:t>5.Non-Maximum Suppression</a:t>
            </a:r>
            <a:r>
              <a:rPr lang="ja-JP" altLang="en-US" sz="2000"/>
              <a:t>により候補領域の絞り込みを行う</a:t>
            </a:r>
          </a:p>
        </p:txBody>
      </p:sp>
      <p:sp>
        <p:nvSpPr>
          <p:cNvPr id="4" name="スライド番号プレースホルダー 3">
            <a:extLst>
              <a:ext uri="{FF2B5EF4-FFF2-40B4-BE49-F238E27FC236}">
                <a16:creationId xmlns:a16="http://schemas.microsoft.com/office/drawing/2014/main" id="{3CFCAA80-2AA9-3E4E-84DD-2B5FA36192B6}"/>
              </a:ext>
            </a:extLst>
          </p:cNvPr>
          <p:cNvSpPr>
            <a:spLocks noGrp="1"/>
          </p:cNvSpPr>
          <p:nvPr>
            <p:ph type="sldNum" sz="quarter" idx="12"/>
          </p:nvPr>
        </p:nvSpPr>
        <p:spPr/>
        <p:txBody>
          <a:bodyPr/>
          <a:lstStyle/>
          <a:p>
            <a:fld id="{172565B8-42B1-C14D-81AD-0383236ADDEA}" type="slidenum">
              <a:rPr kumimoji="1" lang="ja-JP" altLang="en-US" smtClean="0"/>
              <a:t>14</a:t>
            </a:fld>
            <a:endParaRPr kumimoji="1" lang="ja-JP" altLang="en-US"/>
          </a:p>
        </p:txBody>
      </p:sp>
    </p:spTree>
    <p:extLst>
      <p:ext uri="{BB962C8B-B14F-4D97-AF65-F5344CB8AC3E}">
        <p14:creationId xmlns:p14="http://schemas.microsoft.com/office/powerpoint/2010/main" val="3827912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250A9B-E546-AC41-9E1A-31F1C02F194A}"/>
              </a:ext>
            </a:extLst>
          </p:cNvPr>
          <p:cNvSpPr>
            <a:spLocks noGrp="1"/>
          </p:cNvSpPr>
          <p:nvPr>
            <p:ph type="title"/>
          </p:nvPr>
        </p:nvSpPr>
        <p:spPr/>
        <p:txBody>
          <a:bodyPr/>
          <a:lstStyle/>
          <a:p>
            <a:r>
              <a:rPr lang="en-US" altLang="ja-JP" dirty="0"/>
              <a:t>2.Architecture </a:t>
            </a:r>
            <a:r>
              <a:rPr lang="en-US" altLang="ja-JP" sz="2400" dirty="0"/>
              <a:t>-2.2 RPN</a:t>
            </a:r>
            <a:endParaRPr kumimoji="1" lang="ja-JP" altLang="en-US"/>
          </a:p>
        </p:txBody>
      </p:sp>
      <p:sp>
        <p:nvSpPr>
          <p:cNvPr id="3" name="コンテンツ プレースホルダー 2">
            <a:extLst>
              <a:ext uri="{FF2B5EF4-FFF2-40B4-BE49-F238E27FC236}">
                <a16:creationId xmlns:a16="http://schemas.microsoft.com/office/drawing/2014/main" id="{99D9C6B3-A5E0-B349-A0CC-B11BC915710D}"/>
              </a:ext>
            </a:extLst>
          </p:cNvPr>
          <p:cNvSpPr>
            <a:spLocks noGrp="1"/>
          </p:cNvSpPr>
          <p:nvPr>
            <p:ph idx="1"/>
          </p:nvPr>
        </p:nvSpPr>
        <p:spPr/>
        <p:txBody>
          <a:bodyPr>
            <a:normAutofit/>
          </a:bodyPr>
          <a:lstStyle/>
          <a:p>
            <a:pPr marL="0" indent="0">
              <a:buNone/>
            </a:pPr>
            <a:r>
              <a:rPr lang="en-US" altLang="ja-JP" sz="2000" dirty="0"/>
              <a:t>1.Anchor</a:t>
            </a:r>
            <a:r>
              <a:rPr lang="ja-JP" altLang="en-US" sz="2000"/>
              <a:t>を指定する</a:t>
            </a:r>
            <a:endParaRPr lang="en-US" altLang="ja-JP" sz="2000" dirty="0"/>
          </a:p>
          <a:p>
            <a:pPr marL="0" indent="0">
              <a:buNone/>
            </a:pPr>
            <a:r>
              <a:rPr lang="en-US" altLang="ja-JP" sz="2000" dirty="0"/>
              <a:t>Feature map</a:t>
            </a:r>
            <a:r>
              <a:rPr lang="ja-JP" altLang="en-US" sz="2000"/>
              <a:t>上の各点に</a:t>
            </a:r>
            <a:r>
              <a:rPr lang="en-US" altLang="ja-JP" sz="2000" dirty="0">
                <a:solidFill>
                  <a:schemeClr val="accent6"/>
                </a:solidFill>
              </a:rPr>
              <a:t>Anchor</a:t>
            </a:r>
            <a:r>
              <a:rPr lang="ja-JP" altLang="en-US" sz="2000"/>
              <a:t>を定義する</a:t>
            </a:r>
            <a:endParaRPr lang="en-US" altLang="ja-JP" sz="2000" dirty="0"/>
          </a:p>
          <a:p>
            <a:pPr marL="0" indent="0">
              <a:buNone/>
            </a:pPr>
            <a:r>
              <a:rPr lang="en-US" altLang="ja-JP" sz="2000" dirty="0"/>
              <a:t>(</a:t>
            </a:r>
            <a:r>
              <a:rPr lang="ja-JP" altLang="en-US" sz="2000"/>
              <a:t>方眼紙に見立て、各マスの中心のイメージ</a:t>
            </a:r>
            <a:r>
              <a:rPr lang="en-US" altLang="ja-JP" sz="2000" dirty="0"/>
              <a:t>)</a:t>
            </a:r>
          </a:p>
          <a:p>
            <a:pPr marL="0" indent="0">
              <a:buNone/>
            </a:pPr>
            <a:endParaRPr lang="en-US" altLang="ja-JP" sz="2000" dirty="0"/>
          </a:p>
          <a:p>
            <a:pPr marL="0" indent="0">
              <a:buNone/>
            </a:pPr>
            <a:r>
              <a:rPr lang="en-US" altLang="ja-JP" sz="2000" dirty="0"/>
              <a:t>2.Anchor</a:t>
            </a:r>
            <a:r>
              <a:rPr lang="ja-JP" altLang="en-US" sz="2000"/>
              <a:t>に対して</a:t>
            </a:r>
            <a:r>
              <a:rPr lang="en-US" altLang="ja-JP" sz="2000" dirty="0"/>
              <a:t>k</a:t>
            </a:r>
            <a:r>
              <a:rPr lang="ja-JP" altLang="en-US" sz="2000"/>
              <a:t>個の</a:t>
            </a:r>
            <a:r>
              <a:rPr lang="en-US" altLang="ja-JP" sz="2000" dirty="0"/>
              <a:t>Anchor Box</a:t>
            </a:r>
            <a:r>
              <a:rPr lang="ja-JP" altLang="en-US" sz="2000"/>
              <a:t>を定める</a:t>
            </a:r>
            <a:endParaRPr lang="en-US" altLang="ja-JP" sz="2000" dirty="0"/>
          </a:p>
          <a:p>
            <a:pPr marL="0" indent="0">
              <a:buNone/>
            </a:pPr>
            <a:r>
              <a:rPr lang="ja-JP" altLang="en-US" sz="2000"/>
              <a:t>本論文では</a:t>
            </a:r>
            <a:endParaRPr lang="en-US" altLang="ja-JP" sz="2000" dirty="0"/>
          </a:p>
          <a:p>
            <a:pPr marL="0" indent="0">
              <a:buNone/>
            </a:pPr>
            <a:r>
              <a:rPr lang="ja-JP" altLang="en-US" sz="2000"/>
              <a:t>スケール</a:t>
            </a:r>
            <a:r>
              <a:rPr lang="en-US" altLang="ja-JP" sz="2000" dirty="0"/>
              <a:t>3</a:t>
            </a:r>
            <a:r>
              <a:rPr lang="ja-JP" altLang="en-US" sz="2000"/>
              <a:t>種</a:t>
            </a:r>
            <a:endParaRPr lang="en-US" altLang="ja-JP" sz="2000" dirty="0"/>
          </a:p>
          <a:p>
            <a:pPr marL="0" indent="0">
              <a:buNone/>
            </a:pPr>
            <a:r>
              <a:rPr lang="ja-JP" altLang="en-US" sz="2000"/>
              <a:t>アスペクト比</a:t>
            </a:r>
            <a:r>
              <a:rPr lang="en-US" altLang="ja-JP" sz="2000" dirty="0"/>
              <a:t>3</a:t>
            </a:r>
            <a:r>
              <a:rPr lang="ja-JP" altLang="en-US" sz="2000"/>
              <a:t>種</a:t>
            </a:r>
            <a:r>
              <a:rPr lang="en-US" altLang="ja-JP" sz="2000" dirty="0"/>
              <a:t>:1:1</a:t>
            </a:r>
            <a:r>
              <a:rPr lang="ja-JP" altLang="en-US" sz="2000"/>
              <a:t>、</a:t>
            </a:r>
            <a:r>
              <a:rPr lang="en-US" altLang="ja-JP" sz="2000" dirty="0"/>
              <a:t>1:2</a:t>
            </a:r>
            <a:r>
              <a:rPr lang="ja-JP" altLang="en-US" sz="2000"/>
              <a:t>、</a:t>
            </a:r>
            <a:r>
              <a:rPr lang="en-US" altLang="ja-JP" sz="2000" dirty="0"/>
              <a:t>2:1</a:t>
            </a:r>
          </a:p>
          <a:p>
            <a:pPr marL="0" indent="0">
              <a:buNone/>
            </a:pPr>
            <a:r>
              <a:rPr lang="ja-JP" altLang="en-US" sz="2000"/>
              <a:t>の</a:t>
            </a:r>
            <a:r>
              <a:rPr lang="en-US" altLang="ja-JP" sz="2000" dirty="0"/>
              <a:t>3*3</a:t>
            </a:r>
            <a:r>
              <a:rPr lang="ja-JP" altLang="en-US" sz="2000"/>
              <a:t>の</a:t>
            </a:r>
            <a:r>
              <a:rPr lang="en-US" altLang="ja-JP" sz="2000" dirty="0"/>
              <a:t>9</a:t>
            </a:r>
            <a:r>
              <a:rPr lang="ja-JP" altLang="en-US" sz="2000"/>
              <a:t>種</a:t>
            </a:r>
            <a:r>
              <a:rPr lang="en-US" altLang="ja-JP" sz="2000" dirty="0"/>
              <a:t>(</a:t>
            </a:r>
            <a:r>
              <a:rPr lang="en-US" altLang="ja-JP" sz="2000" dirty="0">
                <a:solidFill>
                  <a:schemeClr val="accent6"/>
                </a:solidFill>
              </a:rPr>
              <a:t>k=9</a:t>
            </a:r>
            <a:r>
              <a:rPr lang="en-US" altLang="ja-JP" sz="2000" dirty="0"/>
              <a:t>)</a:t>
            </a:r>
            <a:r>
              <a:rPr lang="ja-JP" altLang="en-US" sz="2000"/>
              <a:t>の</a:t>
            </a:r>
            <a:r>
              <a:rPr lang="en-US" altLang="ja-JP" sz="2000" dirty="0">
                <a:solidFill>
                  <a:schemeClr val="accent6"/>
                </a:solidFill>
              </a:rPr>
              <a:t>Anchor Box</a:t>
            </a:r>
            <a:r>
              <a:rPr lang="ja-JP" altLang="en-US" sz="2000"/>
              <a:t>を各</a:t>
            </a:r>
            <a:r>
              <a:rPr lang="en-US" altLang="ja-JP" sz="2000" dirty="0"/>
              <a:t>Anchor</a:t>
            </a:r>
            <a:r>
              <a:rPr lang="ja-JP" altLang="en-US" sz="2000"/>
              <a:t>ごとに定義</a:t>
            </a:r>
            <a:endParaRPr lang="en-US" altLang="ja-JP" sz="2000" dirty="0"/>
          </a:p>
          <a:p>
            <a:pPr marL="0" indent="0">
              <a:buNone/>
            </a:pPr>
            <a:r>
              <a:rPr lang="en-US" altLang="ja-JP" sz="2000" dirty="0"/>
              <a:t>(</a:t>
            </a:r>
            <a:r>
              <a:rPr lang="ja-JP" altLang="en-US" sz="2000"/>
              <a:t>アスペクト比ごとの面積は固定</a:t>
            </a:r>
            <a:r>
              <a:rPr lang="en-US" altLang="ja-JP" sz="2000" dirty="0"/>
              <a:t>)</a:t>
            </a:r>
          </a:p>
          <a:p>
            <a:pPr marL="0" indent="0">
              <a:buNone/>
            </a:pPr>
            <a:endParaRPr lang="en-US" altLang="ja-JP" sz="1800" dirty="0"/>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7C2FFDDD-707B-C44A-91EC-DA77E5703B16}"/>
              </a:ext>
            </a:extLst>
          </p:cNvPr>
          <p:cNvSpPr>
            <a:spLocks noGrp="1"/>
          </p:cNvSpPr>
          <p:nvPr>
            <p:ph type="sldNum" sz="quarter" idx="12"/>
          </p:nvPr>
        </p:nvSpPr>
        <p:spPr/>
        <p:txBody>
          <a:bodyPr/>
          <a:lstStyle/>
          <a:p>
            <a:fld id="{172565B8-42B1-C14D-81AD-0383236ADDEA}" type="slidenum">
              <a:rPr kumimoji="1" lang="ja-JP" altLang="en-US" smtClean="0"/>
              <a:t>15</a:t>
            </a:fld>
            <a:endParaRPr kumimoji="1" lang="ja-JP" altLang="en-US"/>
          </a:p>
        </p:txBody>
      </p:sp>
      <p:pic>
        <p:nvPicPr>
          <p:cNvPr id="6" name="図 5">
            <a:extLst>
              <a:ext uri="{FF2B5EF4-FFF2-40B4-BE49-F238E27FC236}">
                <a16:creationId xmlns:a16="http://schemas.microsoft.com/office/drawing/2014/main" id="{AB16A2F3-9B96-9548-A38C-108E66C082D8}"/>
              </a:ext>
            </a:extLst>
          </p:cNvPr>
          <p:cNvPicPr>
            <a:picLocks noChangeAspect="1"/>
          </p:cNvPicPr>
          <p:nvPr/>
        </p:nvPicPr>
        <p:blipFill rotWithShape="1">
          <a:blip r:embed="rId2"/>
          <a:srcRect l="11239" t="51693" r="33888" b="7313"/>
          <a:stretch/>
        </p:blipFill>
        <p:spPr>
          <a:xfrm>
            <a:off x="5985125" y="1566971"/>
            <a:ext cx="3003049" cy="2434323"/>
          </a:xfrm>
          <a:prstGeom prst="rect">
            <a:avLst/>
          </a:prstGeom>
        </p:spPr>
      </p:pic>
    </p:spTree>
    <p:extLst>
      <p:ext uri="{BB962C8B-B14F-4D97-AF65-F5344CB8AC3E}">
        <p14:creationId xmlns:p14="http://schemas.microsoft.com/office/powerpoint/2010/main" val="816401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DDB70-5AF0-9449-BCE7-352208C3368A}"/>
              </a:ext>
            </a:extLst>
          </p:cNvPr>
          <p:cNvSpPr>
            <a:spLocks noGrp="1"/>
          </p:cNvSpPr>
          <p:nvPr>
            <p:ph type="title"/>
          </p:nvPr>
        </p:nvSpPr>
        <p:spPr/>
        <p:txBody>
          <a:bodyPr/>
          <a:lstStyle/>
          <a:p>
            <a:r>
              <a:rPr lang="en-US" altLang="ja-JP" dirty="0"/>
              <a:t>2.Architecture </a:t>
            </a:r>
            <a:r>
              <a:rPr lang="en-US" altLang="ja-JP" sz="2400" dirty="0"/>
              <a:t>-2.2 RPN</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960FBF1-FEA0-4E41-8A88-11E203386F4F}"/>
                  </a:ext>
                </a:extLst>
              </p:cNvPr>
              <p:cNvSpPr>
                <a:spLocks noGrp="1"/>
              </p:cNvSpPr>
              <p:nvPr>
                <p:ph idx="1"/>
              </p:nvPr>
            </p:nvSpPr>
            <p:spPr/>
            <p:txBody>
              <a:bodyPr>
                <a:normAutofit/>
              </a:bodyPr>
              <a:lstStyle/>
              <a:p>
                <a:pPr marL="0" indent="0">
                  <a:buNone/>
                </a:pPr>
                <a:r>
                  <a:rPr lang="en-US" altLang="ja-JP" sz="2000" dirty="0"/>
                  <a:t>3.Anchor Box</a:t>
                </a:r>
                <a:r>
                  <a:rPr lang="ja-JP" altLang="en-US" sz="2000"/>
                  <a:t>に対して</a:t>
                </a:r>
                <a:r>
                  <a:rPr lang="en-US" altLang="ja-JP" sz="2000" dirty="0" err="1"/>
                  <a:t>cls</a:t>
                </a:r>
                <a:r>
                  <a:rPr lang="ja-JP" altLang="en-US" sz="2000"/>
                  <a:t>と</a:t>
                </a:r>
                <a:r>
                  <a:rPr lang="en-US" altLang="ja-JP" sz="2000" dirty="0" err="1"/>
                  <a:t>reg</a:t>
                </a:r>
                <a:r>
                  <a:rPr lang="ja-JP" altLang="en-US" sz="2000"/>
                  <a:t>を出力</a:t>
                </a:r>
                <a:endParaRPr lang="en-US" altLang="ja-JP" sz="2000" dirty="0"/>
              </a:p>
              <a:p>
                <a:pPr marL="0" indent="0">
                  <a:buNone/>
                </a:pPr>
                <a:r>
                  <a:rPr lang="ja-JP" altLang="en-US" sz="2000"/>
                  <a:t>①</a:t>
                </a:r>
                <a:r>
                  <a:rPr lang="en-US" altLang="ja-JP" sz="2000" dirty="0" err="1"/>
                  <a:t>cls</a:t>
                </a:r>
                <a:r>
                  <a:rPr lang="en-US" altLang="ja-JP" sz="2000" dirty="0"/>
                  <a:t>(</a:t>
                </a:r>
                <a:r>
                  <a:rPr lang="ja-JP" altLang="en-US" sz="2000"/>
                  <a:t>物体であるかどうか</a:t>
                </a:r>
                <a:r>
                  <a:rPr lang="en-US" altLang="ja-JP" sz="2000" dirty="0"/>
                  <a:t>)</a:t>
                </a:r>
              </a:p>
              <a:p>
                <a:pPr marL="0" indent="0">
                  <a:buNone/>
                </a:pPr>
                <a:r>
                  <a:rPr lang="en-US" altLang="ja-JP" sz="2000" dirty="0"/>
                  <a:t>Anchor Box</a:t>
                </a:r>
                <a:r>
                  <a:rPr lang="ja-JP" altLang="en-US" sz="2000"/>
                  <a:t>と</a:t>
                </a:r>
                <a:r>
                  <a:rPr lang="en-US" altLang="ja-JP" sz="2000" dirty="0" err="1"/>
                  <a:t>GroundTruth</a:t>
                </a:r>
                <a:r>
                  <a:rPr lang="ja-JP" altLang="en-US" sz="2000"/>
                  <a:t>の</a:t>
                </a:r>
                <a:endParaRPr lang="en-US" altLang="ja-JP" sz="2000" dirty="0"/>
              </a:p>
              <a:p>
                <a:pPr marL="0" indent="0">
                  <a:buNone/>
                </a:pPr>
                <a:r>
                  <a:rPr lang="en-US" altLang="ja-JP" sz="2000" dirty="0" err="1">
                    <a:solidFill>
                      <a:schemeClr val="accent6"/>
                    </a:solidFill>
                  </a:rPr>
                  <a:t>IoU</a:t>
                </a:r>
                <a:r>
                  <a:rPr lang="en-US" altLang="ja-JP" sz="2000" dirty="0">
                    <a:solidFill>
                      <a:schemeClr val="accent6"/>
                    </a:solidFill>
                  </a:rPr>
                  <a:t>(</a:t>
                </a:r>
                <a:r>
                  <a:rPr lang="en" altLang="ja-JP" sz="2000" dirty="0">
                    <a:solidFill>
                      <a:schemeClr val="accent6"/>
                    </a:solidFill>
                  </a:rPr>
                  <a:t>Intersection Over Union)</a:t>
                </a:r>
                <a:r>
                  <a:rPr lang="ja-JP" altLang="en-US" sz="2000"/>
                  <a:t>で</a:t>
                </a:r>
                <a:endParaRPr lang="en-US" altLang="ja-JP" sz="2000" dirty="0"/>
              </a:p>
              <a:p>
                <a:pPr marL="0" indent="0">
                  <a:buNone/>
                </a:pPr>
                <a:endParaRPr lang="en-US" altLang="ja-JP" sz="2000" dirty="0"/>
              </a:p>
              <a:p>
                <a:pPr marL="0" indent="0">
                  <a:buNone/>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𝐼𝑜𝑈</m:t>
                      </m:r>
                      <m:r>
                        <a:rPr lang="en-US" altLang="ja-JP" sz="2000" i="1">
                          <a:latin typeface="Cambria Math" panose="02040503050406030204" pitchFamily="18" charset="0"/>
                        </a:rPr>
                        <m:t>=</m:t>
                      </m:r>
                      <m:d>
                        <m:dPr>
                          <m:begChr m:val="{"/>
                          <m:endChr m:val=""/>
                          <m:ctrlPr>
                            <a:rPr lang="en-US" altLang="ja-JP" sz="2000" i="1">
                              <a:latin typeface="Cambria Math" panose="02040503050406030204" pitchFamily="18" charset="0"/>
                            </a:rPr>
                          </m:ctrlPr>
                        </m:dPr>
                        <m:e>
                          <m:eqArr>
                            <m:eqArrPr>
                              <m:ctrlPr>
                                <a:rPr lang="en-US" altLang="ja-JP" sz="2000" i="1">
                                  <a:latin typeface="Cambria Math" panose="02040503050406030204" pitchFamily="18" charset="0"/>
                                </a:rPr>
                              </m:ctrlPr>
                            </m:eqArrPr>
                            <m:e>
                              <m:r>
                                <a:rPr lang="en-US" altLang="ja-JP" sz="2000" i="1">
                                  <a:latin typeface="Cambria Math" panose="02040503050406030204" pitchFamily="18" charset="0"/>
                                </a:rPr>
                                <m:t>&gt;0.7=</m:t>
                              </m:r>
                              <m:r>
                                <a:rPr lang="en-US" altLang="ja-JP" sz="2000" i="1">
                                  <a:latin typeface="Cambria Math" panose="02040503050406030204" pitchFamily="18" charset="0"/>
                                </a:rPr>
                                <m:t>𝑜𝑏𝑗𝑒𝑐𝑡</m:t>
                              </m:r>
                            </m:e>
                            <m:e>
                              <m:r>
                                <a:rPr lang="en-US" altLang="ja-JP" sz="2000" i="1">
                                  <a:latin typeface="Cambria Math" panose="02040503050406030204" pitchFamily="18" charset="0"/>
                                </a:rPr>
                                <m:t>&lt;0.3=</m:t>
                              </m:r>
                              <m:r>
                                <a:rPr lang="en-US" altLang="ja-JP" sz="2000" i="1">
                                  <a:latin typeface="Cambria Math" panose="02040503050406030204" pitchFamily="18" charset="0"/>
                                </a:rPr>
                                <m:t>𝑛𝑜𝑡</m:t>
                              </m:r>
                              <m:r>
                                <a:rPr lang="en-US" altLang="ja-JP" sz="2000" i="1">
                                  <a:latin typeface="Cambria Math" panose="02040503050406030204" pitchFamily="18" charset="0"/>
                                </a:rPr>
                                <m:t> </m:t>
                              </m:r>
                              <m:r>
                                <a:rPr lang="en-US" altLang="ja-JP" sz="2000" i="1">
                                  <a:latin typeface="Cambria Math" panose="02040503050406030204" pitchFamily="18" charset="0"/>
                                </a:rPr>
                                <m:t>𝑜𝑏𝑗𝑒𝑐𝑡</m:t>
                              </m:r>
                            </m:e>
                          </m:eqArr>
                        </m:e>
                      </m:d>
                    </m:oMath>
                  </m:oMathPara>
                </a14:m>
                <a:endParaRPr lang="en-US" altLang="ja-JP" sz="2000" dirty="0"/>
              </a:p>
              <a:p>
                <a:pPr marL="0" indent="0">
                  <a:buNone/>
                </a:pPr>
                <a:r>
                  <a:rPr lang="en-US" altLang="ja-JP" sz="2000" dirty="0"/>
                  <a:t>(0.3</a:t>
                </a:r>
                <a:r>
                  <a:rPr lang="ja-JP" altLang="en-US" sz="2000"/>
                  <a:t>から</a:t>
                </a:r>
                <a:r>
                  <a:rPr lang="en-US" altLang="ja-JP" sz="2000" dirty="0"/>
                  <a:t>0.7</a:t>
                </a:r>
                <a:r>
                  <a:rPr lang="ja-JP" altLang="en-US" sz="2000"/>
                  <a:t>の</a:t>
                </a:r>
                <a:r>
                  <a:rPr lang="en-US" altLang="ja-JP" sz="2000" dirty="0"/>
                  <a:t>Anchor</a:t>
                </a:r>
                <a:r>
                  <a:rPr lang="ja-JP" altLang="en-US" sz="2000"/>
                  <a:t>は学習に使用しない</a:t>
                </a:r>
                <a:r>
                  <a:rPr lang="en-US" altLang="ja-JP" sz="2000" dirty="0"/>
                  <a:t>)</a:t>
                </a:r>
              </a:p>
              <a:p>
                <a:pPr marL="0" indent="0">
                  <a:buNone/>
                </a:pPr>
                <a:r>
                  <a:rPr lang="en-US" altLang="ja-JP" sz="2000" dirty="0"/>
                  <a:t>Anchor Box</a:t>
                </a:r>
                <a:r>
                  <a:rPr lang="ja-JP" altLang="en-US" sz="2000"/>
                  <a:t>数</a:t>
                </a:r>
                <a:r>
                  <a:rPr lang="en-US" altLang="ja-JP" sz="2000" dirty="0"/>
                  <a:t>k</a:t>
                </a:r>
                <a:r>
                  <a:rPr lang="ja-JP" altLang="en-US" sz="2000"/>
                  <a:t>に対して</a:t>
                </a:r>
                <a:r>
                  <a:rPr lang="en-US" altLang="ja-JP" sz="2000" dirty="0" err="1"/>
                  <a:t>cls</a:t>
                </a:r>
                <a:r>
                  <a:rPr lang="ja-JP" altLang="en-US" sz="2000"/>
                  <a:t>は</a:t>
                </a:r>
                <a:r>
                  <a:rPr lang="en-US" altLang="ja-JP" sz="2000" dirty="0"/>
                  <a:t>2k</a:t>
                </a:r>
                <a:r>
                  <a:rPr lang="ja-JP" altLang="en-US" sz="2000"/>
                  <a:t>の出力</a:t>
                </a:r>
                <a:endParaRPr lang="en-US" altLang="ja-JP" sz="2000" dirty="0"/>
              </a:p>
              <a:p>
                <a:pPr marL="0" indent="0">
                  <a:buNone/>
                </a:pPr>
                <a:endParaRPr lang="en-US" altLang="ja-JP" sz="1800" dirty="0"/>
              </a:p>
              <a:p>
                <a:pPr marL="0" indent="0">
                  <a:buNone/>
                </a:pPr>
                <a:endParaRPr lang="en-US" altLang="ja-JP" sz="1800" dirty="0"/>
              </a:p>
              <a:p>
                <a:pPr marL="0" indent="0">
                  <a:buNone/>
                </a:pPr>
                <a:endParaRPr lang="en-US" altLang="ja-JP" sz="1800" dirty="0"/>
              </a:p>
              <a:p>
                <a:pPr marL="0" indent="0">
                  <a:buNone/>
                </a:pPr>
                <a:endParaRPr lang="ja-JP" altLang="en-US"/>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A960FBF1-FEA0-4E41-8A88-11E203386F4F}"/>
                  </a:ext>
                </a:extLst>
              </p:cNvPr>
              <p:cNvSpPr>
                <a:spLocks noGrp="1" noRot="1" noChangeAspect="1" noMove="1" noResize="1" noEditPoints="1" noAdjustHandles="1" noChangeArrowheads="1" noChangeShapeType="1" noTextEdit="1"/>
              </p:cNvSpPr>
              <p:nvPr>
                <p:ph idx="1"/>
              </p:nvPr>
            </p:nvSpPr>
            <p:spPr>
              <a:blipFill>
                <a:blip r:embed="rId2"/>
                <a:stretch>
                  <a:fillRect l="-804" t="-1462" b="-8772"/>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2E2361C-0F49-AB43-A61B-66D22A3B5088}"/>
              </a:ext>
            </a:extLst>
          </p:cNvPr>
          <p:cNvSpPr>
            <a:spLocks noGrp="1"/>
          </p:cNvSpPr>
          <p:nvPr>
            <p:ph type="sldNum" sz="quarter" idx="12"/>
          </p:nvPr>
        </p:nvSpPr>
        <p:spPr/>
        <p:txBody>
          <a:bodyPr/>
          <a:lstStyle/>
          <a:p>
            <a:fld id="{172565B8-42B1-C14D-81AD-0383236ADDEA}" type="slidenum">
              <a:rPr kumimoji="1" lang="ja-JP" altLang="en-US" smtClean="0"/>
              <a:t>16</a:t>
            </a:fld>
            <a:endParaRPr kumimoji="1" lang="ja-JP" altLang="en-US"/>
          </a:p>
        </p:txBody>
      </p:sp>
      <p:pic>
        <p:nvPicPr>
          <p:cNvPr id="5" name="図 4">
            <a:extLst>
              <a:ext uri="{FF2B5EF4-FFF2-40B4-BE49-F238E27FC236}">
                <a16:creationId xmlns:a16="http://schemas.microsoft.com/office/drawing/2014/main" id="{021A8913-2E02-7E4B-8EBC-1624D471676C}"/>
              </a:ext>
            </a:extLst>
          </p:cNvPr>
          <p:cNvPicPr>
            <a:picLocks noChangeAspect="1"/>
          </p:cNvPicPr>
          <p:nvPr/>
        </p:nvPicPr>
        <p:blipFill>
          <a:blip r:embed="rId3"/>
          <a:stretch>
            <a:fillRect/>
          </a:stretch>
        </p:blipFill>
        <p:spPr>
          <a:xfrm>
            <a:off x="5882216" y="1396649"/>
            <a:ext cx="2937510" cy="2263140"/>
          </a:xfrm>
          <a:prstGeom prst="rect">
            <a:avLst/>
          </a:prstGeom>
        </p:spPr>
      </p:pic>
      <p:sp>
        <p:nvSpPr>
          <p:cNvPr id="6" name="テキスト ボックス 5">
            <a:extLst>
              <a:ext uri="{FF2B5EF4-FFF2-40B4-BE49-F238E27FC236}">
                <a16:creationId xmlns:a16="http://schemas.microsoft.com/office/drawing/2014/main" id="{C88A9A0E-C890-0449-A41E-0633041628AF}"/>
              </a:ext>
            </a:extLst>
          </p:cNvPr>
          <p:cNvSpPr txBox="1"/>
          <p:nvPr/>
        </p:nvSpPr>
        <p:spPr>
          <a:xfrm>
            <a:off x="1103807" y="5061052"/>
            <a:ext cx="6936386" cy="923330"/>
          </a:xfrm>
          <a:prstGeom prst="rect">
            <a:avLst/>
          </a:prstGeom>
          <a:noFill/>
          <a:ln>
            <a:solidFill>
              <a:schemeClr val="accent6"/>
            </a:solidFill>
          </a:ln>
        </p:spPr>
        <p:txBody>
          <a:bodyPr wrap="none" rtlCol="0">
            <a:spAutoFit/>
          </a:bodyPr>
          <a:lstStyle/>
          <a:p>
            <a:r>
              <a:rPr lang="en" altLang="ja-JP" dirty="0">
                <a:latin typeface="Meiryo UI" panose="020B0604030504040204" pitchFamily="34" charset="-128"/>
                <a:ea typeface="Meiryo UI" panose="020B0604030504040204" pitchFamily="34" charset="-128"/>
              </a:rPr>
              <a:t>Anchor box 1</a:t>
            </a:r>
            <a:r>
              <a:rPr lang="ja-JP" altLang="en-US">
                <a:latin typeface="Meiryo UI" panose="020B0604030504040204" pitchFamily="34" charset="-128"/>
                <a:ea typeface="Meiryo UI" panose="020B0604030504040204" pitchFamily="34" charset="-128"/>
              </a:rPr>
              <a:t>に対する背景ラベル</a:t>
            </a:r>
            <a:r>
              <a:rPr lang="en-US" altLang="ja-JP" dirty="0">
                <a:latin typeface="Meiryo UI" panose="020B0604030504040204" pitchFamily="34" charset="-128"/>
                <a:ea typeface="Meiryo UI" panose="020B0604030504040204" pitchFamily="34" charset="-128"/>
              </a:rPr>
              <a:t>|</a:t>
            </a:r>
            <a:r>
              <a:rPr lang="en" altLang="ja-JP" dirty="0">
                <a:latin typeface="Meiryo UI" panose="020B0604030504040204" pitchFamily="34" charset="-128"/>
                <a:ea typeface="Meiryo UI" panose="020B0604030504040204" pitchFamily="34" charset="-128"/>
              </a:rPr>
              <a:t>Anchor box 1</a:t>
            </a:r>
            <a:r>
              <a:rPr lang="ja-JP" altLang="en-US">
                <a:latin typeface="Meiryo UI" panose="020B0604030504040204" pitchFamily="34" charset="-128"/>
                <a:ea typeface="Meiryo UI" panose="020B0604030504040204" pitchFamily="34" charset="-128"/>
              </a:rPr>
              <a:t>に対する物体ラベル</a:t>
            </a:r>
            <a:r>
              <a:rPr lang="en-US" altLang="ja-JP" dirty="0">
                <a:latin typeface="Meiryo UI" panose="020B0604030504040204" pitchFamily="34" charset="-128"/>
                <a:ea typeface="Meiryo UI" panose="020B0604030504040204" pitchFamily="34" charset="-128"/>
              </a:rPr>
              <a:t>|</a:t>
            </a:r>
          </a:p>
          <a:p>
            <a:r>
              <a:rPr lang="en" altLang="ja-JP" dirty="0">
                <a:latin typeface="Meiryo UI" panose="020B0604030504040204" pitchFamily="34" charset="-128"/>
                <a:ea typeface="Meiryo UI" panose="020B0604030504040204" pitchFamily="34" charset="-128"/>
              </a:rPr>
              <a:t>Anchor box 2</a:t>
            </a:r>
            <a:r>
              <a:rPr lang="ja-JP" altLang="en-US">
                <a:latin typeface="Meiryo UI" panose="020B0604030504040204" pitchFamily="34" charset="-128"/>
                <a:ea typeface="Meiryo UI" panose="020B0604030504040204" pitchFamily="34" charset="-128"/>
              </a:rPr>
              <a:t>に対する背景ラベル</a:t>
            </a:r>
            <a:r>
              <a:rPr lang="en-US" altLang="ja-JP" dirty="0">
                <a:latin typeface="Meiryo UI" panose="020B0604030504040204" pitchFamily="34" charset="-128"/>
                <a:ea typeface="Meiryo UI" panose="020B0604030504040204" pitchFamily="34" charset="-128"/>
              </a:rPr>
              <a:t>|</a:t>
            </a:r>
            <a:r>
              <a:rPr lang="en" altLang="ja-JP" dirty="0">
                <a:latin typeface="Meiryo UI" panose="020B0604030504040204" pitchFamily="34" charset="-128"/>
                <a:ea typeface="Meiryo UI" panose="020B0604030504040204" pitchFamily="34" charset="-128"/>
              </a:rPr>
              <a:t>Anchor box 2</a:t>
            </a:r>
            <a:r>
              <a:rPr lang="ja-JP" altLang="en-US">
                <a:latin typeface="Meiryo UI" panose="020B0604030504040204" pitchFamily="34" charset="-128"/>
                <a:ea typeface="Meiryo UI" panose="020B0604030504040204" pitchFamily="34" charset="-128"/>
              </a:rPr>
              <a:t>に対する物体ラベル</a:t>
            </a:r>
            <a:r>
              <a:rPr lang="en-US" altLang="ja-JP" dirty="0">
                <a:latin typeface="Meiryo UI" panose="020B0604030504040204" pitchFamily="34" charset="-128"/>
                <a:ea typeface="Meiryo UI" panose="020B0604030504040204" pitchFamily="34" charset="-128"/>
              </a:rPr>
              <a:t>|</a:t>
            </a:r>
            <a:br>
              <a:rPr lang="ja-JP" altLang="en-US" sz="1600">
                <a:latin typeface="Meiryo UI" panose="020B0604030504040204" pitchFamily="34" charset="-128"/>
                <a:ea typeface="Meiryo UI" panose="020B0604030504040204" pitchFamily="34" charset="-128"/>
              </a:rPr>
            </a:br>
            <a:r>
              <a:rPr lang="en-US" altLang="ja-JP" dirty="0">
                <a:latin typeface="Meiryo UI" panose="020B0604030504040204" pitchFamily="34" charset="-128"/>
                <a:ea typeface="Meiryo UI" panose="020B0604030504040204" pitchFamily="34" charset="-128"/>
              </a:rPr>
              <a:t>…|</a:t>
            </a:r>
            <a:r>
              <a:rPr lang="en" altLang="ja-JP" dirty="0">
                <a:latin typeface="Meiryo UI" panose="020B0604030504040204" pitchFamily="34" charset="-128"/>
                <a:ea typeface="Meiryo UI" panose="020B0604030504040204" pitchFamily="34" charset="-128"/>
              </a:rPr>
              <a:t>Anchor box k</a:t>
            </a:r>
            <a:r>
              <a:rPr lang="ja-JP" altLang="en-US">
                <a:latin typeface="Meiryo UI" panose="020B0604030504040204" pitchFamily="34" charset="-128"/>
                <a:ea typeface="Meiryo UI" panose="020B0604030504040204" pitchFamily="34" charset="-128"/>
              </a:rPr>
              <a:t>に対する物体ラベル</a:t>
            </a:r>
            <a:r>
              <a:rPr lang="en-US" altLang="ja-JP" dirty="0">
                <a:latin typeface="Meiryo UI" panose="020B0604030504040204" pitchFamily="34" charset="-128"/>
                <a:ea typeface="Meiryo UI" panose="020B0604030504040204" pitchFamily="34" charset="-128"/>
              </a:rPr>
              <a:t>    </a:t>
            </a:r>
            <a:r>
              <a:rPr lang="ja-JP" altLang="en-US">
                <a:latin typeface="Meiryo UI" panose="020B0604030504040204" pitchFamily="34" charset="-128"/>
                <a:ea typeface="Meiryo UI" panose="020B0604030504040204" pitchFamily="34" charset="-128"/>
              </a:rPr>
              <a:t>の形で</a:t>
            </a:r>
            <a:r>
              <a:rPr lang="en-US" altLang="ja-JP" dirty="0">
                <a:latin typeface="Meiryo UI" panose="020B0604030504040204" pitchFamily="34" charset="-128"/>
                <a:ea typeface="Meiryo UI" panose="020B0604030504040204" pitchFamily="34" charset="-128"/>
              </a:rPr>
              <a:t>2k</a:t>
            </a:r>
            <a:r>
              <a:rPr lang="ja-JP" altLang="en-US">
                <a:latin typeface="Meiryo UI" panose="020B0604030504040204" pitchFamily="34" charset="-128"/>
                <a:ea typeface="Meiryo UI" panose="020B0604030504040204" pitchFamily="34" charset="-128"/>
              </a:rPr>
              <a:t>の出力</a:t>
            </a:r>
            <a:endParaRPr lang="en-US" altLang="ja-JP" sz="1600" dirty="0">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01BDA967-8D9C-8D40-872D-0035B5751EF7}"/>
              </a:ext>
            </a:extLst>
          </p:cNvPr>
          <p:cNvSpPr txBox="1"/>
          <p:nvPr/>
        </p:nvSpPr>
        <p:spPr>
          <a:xfrm>
            <a:off x="2016307" y="6176963"/>
            <a:ext cx="4786888" cy="400110"/>
          </a:xfrm>
          <a:prstGeom prst="rect">
            <a:avLst/>
          </a:prstGeom>
          <a:noFill/>
        </p:spPr>
        <p:txBody>
          <a:bodyPr wrap="none" rtlCol="0">
            <a:spAutoFit/>
          </a:bodyPr>
          <a:lstStyle/>
          <a:p>
            <a:r>
              <a:rPr kumimoji="1" lang="ja-JP" altLang="en-US" sz="2000">
                <a:latin typeface="Meiryo UI" panose="020B0604030504040204" pitchFamily="34" charset="-128"/>
                <a:ea typeface="Meiryo UI" panose="020B0604030504040204" pitchFamily="34" charset="-128"/>
              </a:rPr>
              <a:t>学習では損失関数を定義して</a:t>
            </a:r>
            <a:r>
              <a:rPr kumimoji="1" lang="ja-JP" altLang="en-US" sz="2000">
                <a:solidFill>
                  <a:schemeClr val="accent6"/>
                </a:solidFill>
                <a:latin typeface="Meiryo UI" panose="020B0604030504040204" pitchFamily="34" charset="-128"/>
                <a:ea typeface="Meiryo UI" panose="020B0604030504040204" pitchFamily="34" charset="-128"/>
              </a:rPr>
              <a:t>二値分類</a:t>
            </a:r>
            <a:r>
              <a:rPr kumimoji="1" lang="ja-JP" altLang="en-US" sz="2000">
                <a:latin typeface="Meiryo UI" panose="020B0604030504040204" pitchFamily="34" charset="-128"/>
                <a:ea typeface="Meiryo UI" panose="020B0604030504040204" pitchFamily="34" charset="-128"/>
              </a:rPr>
              <a:t>問題</a:t>
            </a:r>
          </a:p>
        </p:txBody>
      </p:sp>
    </p:spTree>
    <p:extLst>
      <p:ext uri="{BB962C8B-B14F-4D97-AF65-F5344CB8AC3E}">
        <p14:creationId xmlns:p14="http://schemas.microsoft.com/office/powerpoint/2010/main" val="1059132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F46715-AD2F-8047-8F6A-D990FB46BB72}"/>
              </a:ext>
            </a:extLst>
          </p:cNvPr>
          <p:cNvSpPr>
            <a:spLocks noGrp="1"/>
          </p:cNvSpPr>
          <p:nvPr>
            <p:ph type="title"/>
          </p:nvPr>
        </p:nvSpPr>
        <p:spPr/>
        <p:txBody>
          <a:bodyPr/>
          <a:lstStyle/>
          <a:p>
            <a:r>
              <a:rPr lang="en-US" altLang="ja-JP" dirty="0"/>
              <a:t>2.Architecture </a:t>
            </a:r>
            <a:r>
              <a:rPr lang="en-US" altLang="ja-JP" sz="2400" dirty="0"/>
              <a:t>-2.2 RPN</a:t>
            </a:r>
            <a:endParaRPr kumimoji="1" lang="ja-JP" altLang="en-US"/>
          </a:p>
        </p:txBody>
      </p:sp>
      <p:sp>
        <p:nvSpPr>
          <p:cNvPr id="3" name="コンテンツ プレースホルダー 2">
            <a:extLst>
              <a:ext uri="{FF2B5EF4-FFF2-40B4-BE49-F238E27FC236}">
                <a16:creationId xmlns:a16="http://schemas.microsoft.com/office/drawing/2014/main" id="{A17E73B2-8782-1C4B-B92E-A1A7CB5206EF}"/>
              </a:ext>
            </a:extLst>
          </p:cNvPr>
          <p:cNvSpPr>
            <a:spLocks noGrp="1"/>
          </p:cNvSpPr>
          <p:nvPr>
            <p:ph idx="1"/>
          </p:nvPr>
        </p:nvSpPr>
        <p:spPr/>
        <p:txBody>
          <a:bodyPr/>
          <a:lstStyle/>
          <a:p>
            <a:pPr marL="0" indent="0">
              <a:buNone/>
            </a:pPr>
            <a:r>
              <a:rPr lang="en-US" altLang="ja-JP" sz="2000" dirty="0"/>
              <a:t>3.Anchor Box</a:t>
            </a:r>
            <a:r>
              <a:rPr lang="ja-JP" altLang="en-US" sz="2000"/>
              <a:t>に対して</a:t>
            </a:r>
            <a:r>
              <a:rPr lang="en-US" altLang="ja-JP" sz="2000" dirty="0" err="1"/>
              <a:t>cls</a:t>
            </a:r>
            <a:r>
              <a:rPr lang="ja-JP" altLang="en-US" sz="2000"/>
              <a:t>と</a:t>
            </a:r>
            <a:r>
              <a:rPr lang="en-US" altLang="ja-JP" sz="2000" dirty="0" err="1"/>
              <a:t>reg</a:t>
            </a:r>
            <a:r>
              <a:rPr lang="ja-JP" altLang="en-US" sz="2000"/>
              <a:t>を出力</a:t>
            </a:r>
            <a:endParaRPr lang="en-US" altLang="ja-JP" sz="2000" dirty="0"/>
          </a:p>
          <a:p>
            <a:pPr marL="0" indent="0">
              <a:buNone/>
            </a:pPr>
            <a:r>
              <a:rPr lang="en-US" altLang="ja-JP" sz="2000" dirty="0"/>
              <a:t>②</a:t>
            </a:r>
            <a:r>
              <a:rPr lang="en-US" altLang="ja-JP" sz="2000" dirty="0" err="1"/>
              <a:t>reg</a:t>
            </a:r>
            <a:r>
              <a:rPr lang="en-US" altLang="ja-JP" sz="2000" dirty="0"/>
              <a:t>(Anchor Box</a:t>
            </a:r>
            <a:r>
              <a:rPr lang="ja-JP" altLang="en-US" sz="2000"/>
              <a:t>の回帰</a:t>
            </a:r>
            <a:r>
              <a:rPr lang="en-US" altLang="ja-JP" sz="2000" dirty="0"/>
              <a:t>)</a:t>
            </a:r>
          </a:p>
          <a:p>
            <a:pPr marL="0" indent="0">
              <a:buNone/>
            </a:pPr>
            <a:r>
              <a:rPr lang="en-US" altLang="ja-JP" sz="2000" dirty="0" err="1"/>
              <a:t>IoU</a:t>
            </a:r>
            <a:r>
              <a:rPr lang="en-US" altLang="ja-JP" sz="2000" dirty="0"/>
              <a:t>&gt;0.7</a:t>
            </a:r>
            <a:r>
              <a:rPr lang="ja-JP" altLang="en-US" sz="2000"/>
              <a:t>で</a:t>
            </a:r>
            <a:r>
              <a:rPr lang="en-US" altLang="ja-JP" sz="2000" dirty="0"/>
              <a:t>object</a:t>
            </a:r>
            <a:r>
              <a:rPr lang="ja-JP" altLang="en-US" sz="2000"/>
              <a:t>とされた</a:t>
            </a:r>
            <a:r>
              <a:rPr lang="en-US" altLang="ja-JP" sz="2000" dirty="0"/>
              <a:t>Anchor</a:t>
            </a:r>
            <a:r>
              <a:rPr lang="ja-JP" altLang="en-US" sz="2000"/>
              <a:t> </a:t>
            </a:r>
            <a:r>
              <a:rPr lang="en-US" altLang="ja-JP" sz="2000" dirty="0"/>
              <a:t>Box</a:t>
            </a:r>
            <a:r>
              <a:rPr lang="ja-JP" altLang="en-US" sz="2000"/>
              <a:t>に対して</a:t>
            </a:r>
            <a:r>
              <a:rPr lang="en-US" altLang="ja-JP" sz="2000" dirty="0" err="1"/>
              <a:t>GroundTruth</a:t>
            </a:r>
            <a:r>
              <a:rPr lang="ja-JP" altLang="en-US" sz="2000"/>
              <a:t>との、、</a:t>
            </a:r>
            <a:endParaRPr lang="en-US" altLang="ja-JP" sz="2000" dirty="0"/>
          </a:p>
          <a:p>
            <a:pPr marL="0" indent="0">
              <a:buNone/>
            </a:pPr>
            <a:endParaRPr lang="en-US" altLang="ja-JP" sz="1500" dirty="0"/>
          </a:p>
          <a:p>
            <a:pPr marL="0" indent="0">
              <a:buNone/>
            </a:pPr>
            <a:endParaRPr lang="en-US" altLang="ja-JP" sz="1800" dirty="0"/>
          </a:p>
          <a:p>
            <a:pPr marL="0" indent="0">
              <a:buNone/>
            </a:pPr>
            <a:endParaRPr lang="en-US" altLang="ja-JP" sz="1800" dirty="0"/>
          </a:p>
          <a:p>
            <a:pPr marL="0" indent="0">
              <a:buNone/>
            </a:pPr>
            <a:endParaRPr lang="en-US" altLang="ja-JP" sz="1800" dirty="0"/>
          </a:p>
          <a:p>
            <a:pPr marL="0" indent="0">
              <a:buNone/>
            </a:pPr>
            <a:r>
              <a:rPr lang="ja-JP" altLang="en-US" sz="2000"/>
              <a:t>から</a:t>
            </a:r>
            <a:r>
              <a:rPr lang="en-US" altLang="ja-JP" sz="2000" dirty="0"/>
              <a:t>4k</a:t>
            </a:r>
            <a:r>
              <a:rPr lang="ja-JP" altLang="en-US" sz="2000"/>
              <a:t>の出力を得る</a:t>
            </a:r>
            <a:endParaRPr lang="en-US" altLang="ja-JP" sz="2000" dirty="0"/>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66E6CAC6-012E-6549-8954-B7B5A35ED618}"/>
              </a:ext>
            </a:extLst>
          </p:cNvPr>
          <p:cNvSpPr>
            <a:spLocks noGrp="1"/>
          </p:cNvSpPr>
          <p:nvPr>
            <p:ph type="sldNum" sz="quarter" idx="12"/>
          </p:nvPr>
        </p:nvSpPr>
        <p:spPr/>
        <p:txBody>
          <a:bodyPr/>
          <a:lstStyle/>
          <a:p>
            <a:fld id="{172565B8-42B1-C14D-81AD-0383236ADDEA}" type="slidenum">
              <a:rPr kumimoji="1" lang="ja-JP" altLang="en-US" smtClean="0"/>
              <a:t>17</a:t>
            </a:fld>
            <a:endParaRPr kumimoji="1" lang="ja-JP" altLang="en-US"/>
          </a:p>
        </p:txBody>
      </p:sp>
      <p:sp>
        <p:nvSpPr>
          <p:cNvPr id="5" name="テキスト ボックス 4">
            <a:extLst>
              <a:ext uri="{FF2B5EF4-FFF2-40B4-BE49-F238E27FC236}">
                <a16:creationId xmlns:a16="http://schemas.microsoft.com/office/drawing/2014/main" id="{8F735C5F-1E5D-2B42-B94F-D2CA09975161}"/>
              </a:ext>
            </a:extLst>
          </p:cNvPr>
          <p:cNvSpPr txBox="1"/>
          <p:nvPr/>
        </p:nvSpPr>
        <p:spPr>
          <a:xfrm>
            <a:off x="628650" y="3236610"/>
            <a:ext cx="3873176" cy="1323439"/>
          </a:xfrm>
          <a:prstGeom prst="rect">
            <a:avLst/>
          </a:prstGeom>
          <a:noFill/>
          <a:ln>
            <a:solidFill>
              <a:schemeClr val="accent6"/>
            </a:solidFill>
          </a:ln>
        </p:spPr>
        <p:txBody>
          <a:bodyPr wrap="none" rtlCol="0">
            <a:spAutoFit/>
          </a:bodyPr>
          <a:lstStyle/>
          <a:p>
            <a:r>
              <a:rPr lang="en-US" altLang="ja-JP" sz="2000" dirty="0">
                <a:latin typeface="Meiryo UI" panose="020B0604030504040204" pitchFamily="34" charset="-128"/>
                <a:ea typeface="Meiryo UI" panose="020B0604030504040204" pitchFamily="34" charset="-128"/>
              </a:rPr>
              <a:t>x coordinate:</a:t>
            </a:r>
            <a:r>
              <a:rPr lang="ja-JP" altLang="en-US" sz="2000">
                <a:latin typeface="Meiryo UI" panose="020B0604030504040204" pitchFamily="34" charset="-128"/>
                <a:ea typeface="Meiryo UI" panose="020B0604030504040204" pitchFamily="34" charset="-128"/>
              </a:rPr>
              <a:t>中心の</a:t>
            </a:r>
            <a:r>
              <a:rPr lang="en-US" altLang="ja-JP" sz="2000" dirty="0">
                <a:latin typeface="Meiryo UI" panose="020B0604030504040204" pitchFamily="34" charset="-128"/>
                <a:ea typeface="Meiryo UI" panose="020B0604030504040204" pitchFamily="34" charset="-128"/>
              </a:rPr>
              <a:t>x</a:t>
            </a:r>
            <a:r>
              <a:rPr lang="ja-JP" altLang="en-US" sz="2000">
                <a:latin typeface="Meiryo UI" panose="020B0604030504040204" pitchFamily="34" charset="-128"/>
                <a:ea typeface="Meiryo UI" panose="020B0604030504040204" pitchFamily="34" charset="-128"/>
              </a:rPr>
              <a:t>座標のずれ</a:t>
            </a:r>
            <a:endParaRPr lang="en-US" altLang="ja-JP" sz="2000" dirty="0">
              <a:latin typeface="Meiryo UI" panose="020B0604030504040204" pitchFamily="34" charset="-128"/>
              <a:ea typeface="Meiryo UI" panose="020B0604030504040204" pitchFamily="34" charset="-128"/>
            </a:endParaRPr>
          </a:p>
          <a:p>
            <a:r>
              <a:rPr lang="en-US" altLang="ja-JP" sz="2000" dirty="0">
                <a:latin typeface="Meiryo UI" panose="020B0604030504040204" pitchFamily="34" charset="-128"/>
                <a:ea typeface="Meiryo UI" panose="020B0604030504040204" pitchFamily="34" charset="-128"/>
              </a:rPr>
              <a:t>y coordinate:</a:t>
            </a:r>
            <a:r>
              <a:rPr lang="ja-JP" altLang="en-US" sz="2000">
                <a:latin typeface="Meiryo UI" panose="020B0604030504040204" pitchFamily="34" charset="-128"/>
                <a:ea typeface="Meiryo UI" panose="020B0604030504040204" pitchFamily="34" charset="-128"/>
              </a:rPr>
              <a:t>中心の</a:t>
            </a:r>
            <a:r>
              <a:rPr lang="en-US" altLang="ja-JP" sz="2000" dirty="0">
                <a:latin typeface="Meiryo UI" panose="020B0604030504040204" pitchFamily="34" charset="-128"/>
                <a:ea typeface="Meiryo UI" panose="020B0604030504040204" pitchFamily="34" charset="-128"/>
              </a:rPr>
              <a:t>y</a:t>
            </a:r>
            <a:r>
              <a:rPr lang="ja-JP" altLang="en-US" sz="2000">
                <a:latin typeface="Meiryo UI" panose="020B0604030504040204" pitchFamily="34" charset="-128"/>
                <a:ea typeface="Meiryo UI" panose="020B0604030504040204" pitchFamily="34" charset="-128"/>
              </a:rPr>
              <a:t>座標ずれ</a:t>
            </a:r>
            <a:endParaRPr lang="en-US" altLang="ja-JP" sz="2000" dirty="0">
              <a:latin typeface="Meiryo UI" panose="020B0604030504040204" pitchFamily="34" charset="-128"/>
              <a:ea typeface="Meiryo UI" panose="020B0604030504040204" pitchFamily="34" charset="-128"/>
            </a:endParaRPr>
          </a:p>
          <a:p>
            <a:r>
              <a:rPr lang="en-US" altLang="ja-JP" sz="2000" dirty="0">
                <a:latin typeface="Meiryo UI" panose="020B0604030504040204" pitchFamily="34" charset="-128"/>
                <a:ea typeface="Meiryo UI" panose="020B0604030504040204" pitchFamily="34" charset="-128"/>
              </a:rPr>
              <a:t>Width(w) :</a:t>
            </a:r>
            <a:r>
              <a:rPr lang="ja-JP" altLang="en-US" sz="2000">
                <a:latin typeface="Meiryo UI" panose="020B0604030504040204" pitchFamily="34" charset="-128"/>
                <a:ea typeface="Meiryo UI" panose="020B0604030504040204" pitchFamily="34" charset="-128"/>
              </a:rPr>
              <a:t>横の長さずれ</a:t>
            </a:r>
            <a:endParaRPr lang="en-US" altLang="ja-JP" sz="2000" dirty="0">
              <a:latin typeface="Meiryo UI" panose="020B0604030504040204" pitchFamily="34" charset="-128"/>
              <a:ea typeface="Meiryo UI" panose="020B0604030504040204" pitchFamily="34" charset="-128"/>
            </a:endParaRPr>
          </a:p>
          <a:p>
            <a:r>
              <a:rPr lang="en-US" altLang="ja-JP" sz="2000" dirty="0">
                <a:latin typeface="Meiryo UI" panose="020B0604030504040204" pitchFamily="34" charset="-128"/>
                <a:ea typeface="Meiryo UI" panose="020B0604030504040204" pitchFamily="34" charset="-128"/>
              </a:rPr>
              <a:t>Height(h) :</a:t>
            </a:r>
            <a:r>
              <a:rPr lang="ja-JP" altLang="en-US" sz="2000">
                <a:latin typeface="Meiryo UI" panose="020B0604030504040204" pitchFamily="34" charset="-128"/>
                <a:ea typeface="Meiryo UI" panose="020B0604030504040204" pitchFamily="34" charset="-128"/>
              </a:rPr>
              <a:t>縦の長さずれ</a:t>
            </a:r>
            <a:endParaRPr lang="en-US" altLang="ja-JP" sz="2000" dirty="0">
              <a:latin typeface="Meiryo UI" panose="020B0604030504040204" pitchFamily="34" charset="-128"/>
              <a:ea typeface="Meiryo UI" panose="020B0604030504040204" pitchFamily="34" charset="-128"/>
            </a:endParaRPr>
          </a:p>
        </p:txBody>
      </p:sp>
      <p:sp>
        <p:nvSpPr>
          <p:cNvPr id="6" name="テキスト ボックス 5">
            <a:extLst>
              <a:ext uri="{FF2B5EF4-FFF2-40B4-BE49-F238E27FC236}">
                <a16:creationId xmlns:a16="http://schemas.microsoft.com/office/drawing/2014/main" id="{B0BEB979-564F-3544-8F7D-0C28E2902D96}"/>
              </a:ext>
            </a:extLst>
          </p:cNvPr>
          <p:cNvSpPr txBox="1"/>
          <p:nvPr/>
        </p:nvSpPr>
        <p:spPr>
          <a:xfrm>
            <a:off x="628650" y="4877175"/>
            <a:ext cx="7371633" cy="1200329"/>
          </a:xfrm>
          <a:prstGeom prst="rect">
            <a:avLst/>
          </a:prstGeom>
          <a:noFill/>
          <a:ln>
            <a:solidFill>
              <a:schemeClr val="accent6"/>
            </a:solidFill>
          </a:ln>
        </p:spPr>
        <p:txBody>
          <a:bodyPr wrap="none" rtlCol="0">
            <a:spAutoFit/>
          </a:bodyPr>
          <a:lstStyle/>
          <a:p>
            <a:r>
              <a:rPr lang="en" altLang="ja-JP" dirty="0">
                <a:latin typeface="Meiryo UI" panose="020B0604030504040204" pitchFamily="34" charset="-128"/>
                <a:ea typeface="Meiryo UI" panose="020B0604030504040204" pitchFamily="34" charset="-128"/>
              </a:rPr>
              <a:t>Anchor box 1</a:t>
            </a:r>
            <a:r>
              <a:rPr lang="ja-JP" altLang="en-US">
                <a:latin typeface="Meiryo UI" panose="020B0604030504040204" pitchFamily="34" charset="-128"/>
                <a:ea typeface="Meiryo UI" panose="020B0604030504040204" pitchFamily="34" charset="-128"/>
              </a:rPr>
              <a:t>に対する</a:t>
            </a:r>
            <a:r>
              <a:rPr lang="en" altLang="ja-JP" dirty="0">
                <a:latin typeface="Meiryo UI" panose="020B0604030504040204" pitchFamily="34" charset="-128"/>
                <a:ea typeface="Meiryo UI" panose="020B0604030504040204" pitchFamily="34" charset="-128"/>
              </a:rPr>
              <a:t>x</a:t>
            </a:r>
            <a:r>
              <a:rPr lang="ja-JP" altLang="en-US">
                <a:latin typeface="Meiryo UI" panose="020B0604030504040204" pitchFamily="34" charset="-128"/>
                <a:ea typeface="Meiryo UI" panose="020B0604030504040204" pitchFamily="34" charset="-128"/>
              </a:rPr>
              <a:t>ずれ</a:t>
            </a:r>
            <a:r>
              <a:rPr lang="en-US" altLang="ja-JP" dirty="0">
                <a:latin typeface="Meiryo UI" panose="020B0604030504040204" pitchFamily="34" charset="-128"/>
                <a:ea typeface="Meiryo UI" panose="020B0604030504040204" pitchFamily="34" charset="-128"/>
              </a:rPr>
              <a:t>|</a:t>
            </a:r>
            <a:r>
              <a:rPr lang="en" altLang="ja-JP" dirty="0">
                <a:latin typeface="Meiryo UI" panose="020B0604030504040204" pitchFamily="34" charset="-128"/>
                <a:ea typeface="Meiryo UI" panose="020B0604030504040204" pitchFamily="34" charset="-128"/>
              </a:rPr>
              <a:t>Anchor box 1</a:t>
            </a:r>
            <a:r>
              <a:rPr lang="ja-JP" altLang="en-US">
                <a:latin typeface="Meiryo UI" panose="020B0604030504040204" pitchFamily="34" charset="-128"/>
                <a:ea typeface="Meiryo UI" panose="020B0604030504040204" pitchFamily="34" charset="-128"/>
              </a:rPr>
              <a:t>に対する</a:t>
            </a:r>
            <a:r>
              <a:rPr lang="en" altLang="ja-JP" dirty="0">
                <a:latin typeface="Meiryo UI" panose="020B0604030504040204" pitchFamily="34" charset="-128"/>
                <a:ea typeface="Meiryo UI" panose="020B0604030504040204" pitchFamily="34" charset="-128"/>
              </a:rPr>
              <a:t>y</a:t>
            </a:r>
            <a:r>
              <a:rPr lang="ja-JP" altLang="en-US">
                <a:latin typeface="Meiryo UI" panose="020B0604030504040204" pitchFamily="34" charset="-128"/>
                <a:ea typeface="Meiryo UI" panose="020B0604030504040204" pitchFamily="34" charset="-128"/>
              </a:rPr>
              <a:t>ずれ</a:t>
            </a:r>
            <a:r>
              <a:rPr lang="en-US" altLang="ja-JP" dirty="0">
                <a:latin typeface="Meiryo UI" panose="020B0604030504040204" pitchFamily="34" charset="-128"/>
                <a:ea typeface="Meiryo UI" panose="020B0604030504040204" pitchFamily="34" charset="-128"/>
              </a:rPr>
              <a:t>|</a:t>
            </a:r>
          </a:p>
          <a:p>
            <a:r>
              <a:rPr lang="en" altLang="ja-JP" dirty="0">
                <a:latin typeface="Meiryo UI" panose="020B0604030504040204" pitchFamily="34" charset="-128"/>
                <a:ea typeface="Meiryo UI" panose="020B0604030504040204" pitchFamily="34" charset="-128"/>
              </a:rPr>
              <a:t>Anchor box 1</a:t>
            </a:r>
            <a:r>
              <a:rPr lang="ja-JP" altLang="en-US">
                <a:latin typeface="Meiryo UI" panose="020B0604030504040204" pitchFamily="34" charset="-128"/>
                <a:ea typeface="Meiryo UI" panose="020B0604030504040204" pitchFamily="34" charset="-128"/>
              </a:rPr>
              <a:t>に対する横の長さずれ</a:t>
            </a:r>
            <a:r>
              <a:rPr lang="en-US" altLang="ja-JP" dirty="0">
                <a:latin typeface="Meiryo UI" panose="020B0604030504040204" pitchFamily="34" charset="-128"/>
                <a:ea typeface="Meiryo UI" panose="020B0604030504040204" pitchFamily="34" charset="-128"/>
              </a:rPr>
              <a:t>|</a:t>
            </a:r>
            <a:r>
              <a:rPr lang="en" altLang="ja-JP" dirty="0">
                <a:latin typeface="Meiryo UI" panose="020B0604030504040204" pitchFamily="34" charset="-128"/>
                <a:ea typeface="Meiryo UI" panose="020B0604030504040204" pitchFamily="34" charset="-128"/>
              </a:rPr>
              <a:t>Anchor box 1</a:t>
            </a:r>
            <a:r>
              <a:rPr lang="ja-JP" altLang="en-US">
                <a:latin typeface="Meiryo UI" panose="020B0604030504040204" pitchFamily="34" charset="-128"/>
                <a:ea typeface="Meiryo UI" panose="020B0604030504040204" pitchFamily="34" charset="-128"/>
              </a:rPr>
              <a:t>に対する縦の長さずれ</a:t>
            </a:r>
            <a:r>
              <a:rPr lang="en-US" altLang="ja-JP" dirty="0">
                <a:latin typeface="Meiryo UI" panose="020B0604030504040204" pitchFamily="34" charset="-128"/>
                <a:ea typeface="Meiryo UI" panose="020B0604030504040204" pitchFamily="34" charset="-128"/>
              </a:rPr>
              <a:t>|</a:t>
            </a:r>
          </a:p>
          <a:p>
            <a:r>
              <a:rPr lang="en" altLang="ja-JP" dirty="0">
                <a:latin typeface="Meiryo UI" panose="020B0604030504040204" pitchFamily="34" charset="-128"/>
                <a:ea typeface="Meiryo UI" panose="020B0604030504040204" pitchFamily="34" charset="-128"/>
              </a:rPr>
              <a:t>Anchor box 2</a:t>
            </a:r>
            <a:r>
              <a:rPr lang="ja-JP" altLang="en-US">
                <a:latin typeface="Meiryo UI" panose="020B0604030504040204" pitchFamily="34" charset="-128"/>
                <a:ea typeface="Meiryo UI" panose="020B0604030504040204" pitchFamily="34" charset="-128"/>
              </a:rPr>
              <a:t>に対する</a:t>
            </a:r>
            <a:r>
              <a:rPr lang="en" altLang="ja-JP" dirty="0">
                <a:latin typeface="Meiryo UI" panose="020B0604030504040204" pitchFamily="34" charset="-128"/>
                <a:ea typeface="Meiryo UI" panose="020B0604030504040204" pitchFamily="34" charset="-128"/>
              </a:rPr>
              <a:t>x</a:t>
            </a:r>
            <a:r>
              <a:rPr lang="ja-JP" altLang="en-US">
                <a:latin typeface="Meiryo UI" panose="020B0604030504040204" pitchFamily="34" charset="-128"/>
                <a:ea typeface="Meiryo UI" panose="020B0604030504040204" pitchFamily="34" charset="-128"/>
              </a:rPr>
              <a:t>ずれ</a:t>
            </a:r>
            <a:r>
              <a:rPr lang="en-US" altLang="ja-JP" dirty="0">
                <a:latin typeface="Meiryo UI" panose="020B0604030504040204" pitchFamily="34" charset="-128"/>
                <a:ea typeface="Meiryo UI" panose="020B0604030504040204" pitchFamily="34" charset="-128"/>
              </a:rPr>
              <a:t>|…|</a:t>
            </a:r>
            <a:r>
              <a:rPr lang="en" altLang="ja-JP" dirty="0">
                <a:latin typeface="Meiryo UI" panose="020B0604030504040204" pitchFamily="34" charset="-128"/>
                <a:ea typeface="Meiryo UI" panose="020B0604030504040204" pitchFamily="34" charset="-128"/>
              </a:rPr>
              <a:t>Anchor box k</a:t>
            </a:r>
            <a:r>
              <a:rPr lang="ja-JP" altLang="en-US">
                <a:latin typeface="Meiryo UI" panose="020B0604030504040204" pitchFamily="34" charset="-128"/>
                <a:ea typeface="Meiryo UI" panose="020B0604030504040204" pitchFamily="34" charset="-128"/>
              </a:rPr>
              <a:t>に対する縦の長さずれ</a:t>
            </a:r>
            <a:endParaRPr lang="en-US" altLang="ja-JP" dirty="0">
              <a:latin typeface="Meiryo UI" panose="020B0604030504040204" pitchFamily="34" charset="-128"/>
              <a:ea typeface="Meiryo UI" panose="020B0604030504040204" pitchFamily="34" charset="-128"/>
            </a:endParaRPr>
          </a:p>
          <a:p>
            <a:r>
              <a:rPr kumimoji="1" lang="ja-JP" altLang="en-US">
                <a:latin typeface="Meiryo UI" panose="020B0604030504040204" pitchFamily="34" charset="-128"/>
                <a:ea typeface="Meiryo UI" panose="020B0604030504040204" pitchFamily="34" charset="-128"/>
              </a:rPr>
              <a:t>の形で</a:t>
            </a:r>
            <a:r>
              <a:rPr kumimoji="1" lang="en-US" altLang="ja-JP" dirty="0">
                <a:latin typeface="Meiryo UI" panose="020B0604030504040204" pitchFamily="34" charset="-128"/>
                <a:ea typeface="Meiryo UI" panose="020B0604030504040204" pitchFamily="34" charset="-128"/>
              </a:rPr>
              <a:t>4k</a:t>
            </a:r>
            <a:r>
              <a:rPr kumimoji="1" lang="ja-JP" altLang="en-US">
                <a:latin typeface="Meiryo UI" panose="020B0604030504040204" pitchFamily="34" charset="-128"/>
                <a:ea typeface="Meiryo UI" panose="020B0604030504040204" pitchFamily="34" charset="-128"/>
              </a:rPr>
              <a:t>の出力</a:t>
            </a:r>
          </a:p>
        </p:txBody>
      </p:sp>
      <p:sp>
        <p:nvSpPr>
          <p:cNvPr id="7" name="テキスト ボックス 6">
            <a:extLst>
              <a:ext uri="{FF2B5EF4-FFF2-40B4-BE49-F238E27FC236}">
                <a16:creationId xmlns:a16="http://schemas.microsoft.com/office/drawing/2014/main" id="{9CE30ED7-A326-594E-8678-B1C5918E9E93}"/>
              </a:ext>
            </a:extLst>
          </p:cNvPr>
          <p:cNvSpPr txBox="1"/>
          <p:nvPr/>
        </p:nvSpPr>
        <p:spPr>
          <a:xfrm>
            <a:off x="2151854" y="6263212"/>
            <a:ext cx="5048177" cy="646331"/>
          </a:xfrm>
          <a:prstGeom prst="rect">
            <a:avLst/>
          </a:prstGeom>
          <a:noFill/>
        </p:spPr>
        <p:txBody>
          <a:bodyPr wrap="none" rtlCol="0">
            <a:spAutoFit/>
          </a:bodyPr>
          <a:lstStyle/>
          <a:p>
            <a:r>
              <a:rPr lang="ja-JP" altLang="en-US">
                <a:latin typeface="Meiryo UI" panose="020B0604030504040204" pitchFamily="34" charset="-128"/>
                <a:ea typeface="Meiryo UI" panose="020B0604030504040204" pitchFamily="34" charset="-128"/>
              </a:rPr>
              <a:t>学習では損失関数を定義してずれに対する</a:t>
            </a:r>
            <a:r>
              <a:rPr lang="ja-JP" altLang="en-US">
                <a:solidFill>
                  <a:schemeClr val="accent6"/>
                </a:solidFill>
                <a:latin typeface="Meiryo UI" panose="020B0604030504040204" pitchFamily="34" charset="-128"/>
                <a:ea typeface="Meiryo UI" panose="020B0604030504040204" pitchFamily="34" charset="-128"/>
              </a:rPr>
              <a:t>回帰</a:t>
            </a:r>
            <a:r>
              <a:rPr lang="ja-JP" altLang="en-US">
                <a:latin typeface="Meiryo UI" panose="020B0604030504040204" pitchFamily="34" charset="-128"/>
                <a:ea typeface="Meiryo UI" panose="020B0604030504040204" pitchFamily="34" charset="-128"/>
              </a:rPr>
              <a:t>問題</a:t>
            </a:r>
          </a:p>
          <a:p>
            <a:endParaRPr kumimoji="1" lang="ja-JP" altLang="en-US"/>
          </a:p>
        </p:txBody>
      </p:sp>
    </p:spTree>
    <p:extLst>
      <p:ext uri="{BB962C8B-B14F-4D97-AF65-F5344CB8AC3E}">
        <p14:creationId xmlns:p14="http://schemas.microsoft.com/office/powerpoint/2010/main" val="1665585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0A485-0B61-C245-AA97-F75180BB3BCE}"/>
              </a:ext>
            </a:extLst>
          </p:cNvPr>
          <p:cNvSpPr>
            <a:spLocks noGrp="1"/>
          </p:cNvSpPr>
          <p:nvPr>
            <p:ph type="title"/>
          </p:nvPr>
        </p:nvSpPr>
        <p:spPr/>
        <p:txBody>
          <a:bodyPr/>
          <a:lstStyle/>
          <a:p>
            <a:r>
              <a:rPr lang="en-US" altLang="ja-JP" dirty="0"/>
              <a:t>2.Architecture </a:t>
            </a:r>
            <a:r>
              <a:rPr lang="en-US" altLang="ja-JP" sz="2400" dirty="0"/>
              <a:t>-2.2 RPN</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27B98B-F30B-7849-95B2-D7EBCA97AAE8}"/>
                  </a:ext>
                </a:extLst>
              </p:cNvPr>
              <p:cNvSpPr>
                <a:spLocks noGrp="1"/>
              </p:cNvSpPr>
              <p:nvPr>
                <p:ph idx="1"/>
              </p:nvPr>
            </p:nvSpPr>
            <p:spPr>
              <a:xfrm>
                <a:off x="628650" y="1799297"/>
                <a:ext cx="7886700" cy="3263504"/>
              </a:xfrm>
            </p:spPr>
            <p:txBody>
              <a:bodyPr/>
              <a:lstStyle/>
              <a:p>
                <a:pPr marL="0" indent="0">
                  <a:buNone/>
                </a:pPr>
                <a:r>
                  <a:rPr lang="en-US" altLang="ja-JP" sz="2000" dirty="0"/>
                  <a:t>4.</a:t>
                </a:r>
                <a:r>
                  <a:rPr lang="ja-JP" altLang="en-US" sz="2000"/>
                  <a:t>損失関数を計算し、</a:t>
                </a:r>
                <a:r>
                  <a:rPr lang="en-US" altLang="ja-JP" sz="2000" dirty="0" err="1"/>
                  <a:t>cls</a:t>
                </a:r>
                <a:r>
                  <a:rPr lang="en-US" altLang="ja-JP" sz="2000" dirty="0"/>
                  <a:t>(</a:t>
                </a:r>
                <a:r>
                  <a:rPr lang="ja-JP" altLang="en-US" sz="2000"/>
                  <a:t>二値分類</a:t>
                </a:r>
                <a:r>
                  <a:rPr lang="en-US" altLang="ja-JP" sz="2000" dirty="0"/>
                  <a:t>)</a:t>
                </a:r>
                <a:r>
                  <a:rPr lang="ja-JP" altLang="en-US" sz="2000"/>
                  <a:t>と</a:t>
                </a:r>
                <a:r>
                  <a:rPr lang="en-US" altLang="ja-JP" sz="2000" dirty="0" err="1"/>
                  <a:t>reg</a:t>
                </a:r>
                <a:r>
                  <a:rPr lang="en-US" altLang="ja-JP" sz="2000" dirty="0"/>
                  <a:t>(</a:t>
                </a:r>
                <a:r>
                  <a:rPr lang="ja-JP" altLang="en-US" sz="2000"/>
                  <a:t>回帰問題</a:t>
                </a:r>
                <a:r>
                  <a:rPr lang="en-US" altLang="ja-JP" sz="2000" dirty="0"/>
                  <a:t>)</a:t>
                </a:r>
                <a:r>
                  <a:rPr lang="ja-JP" altLang="en-US" sz="2000"/>
                  <a:t>を同時に行う</a:t>
                </a:r>
                <a:endParaRPr lang="en-US" altLang="ja-JP" sz="2000" dirty="0"/>
              </a:p>
              <a:p>
                <a:pPr marL="0" indent="0">
                  <a:buNone/>
                </a:pPr>
                <a:r>
                  <a:rPr lang="en-US" altLang="ja-JP" sz="2000" dirty="0"/>
                  <a:t>RPN</a:t>
                </a:r>
                <a:r>
                  <a:rPr lang="ja-JP" altLang="en-US" sz="2000"/>
                  <a:t>の損失関数</a:t>
                </a:r>
                <a:r>
                  <a:rPr lang="en-US" altLang="ja-JP" sz="2000" dirty="0"/>
                  <a:t>(</a:t>
                </a:r>
                <a:r>
                  <a:rPr lang="en-US" altLang="ja-JP" sz="2000" dirty="0">
                    <a:solidFill>
                      <a:schemeClr val="accent6"/>
                    </a:solidFill>
                  </a:rPr>
                  <a:t>Multi Task Loss</a:t>
                </a:r>
                <a:r>
                  <a:rPr lang="en-US" altLang="ja-JP" sz="2000" dirty="0"/>
                  <a:t>)</a:t>
                </a:r>
              </a:p>
              <a:p>
                <a:pPr marL="0" indent="0">
                  <a:buNone/>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𝑝</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𝑖</m:t>
                              </m:r>
                            </m:sub>
                          </m:sSub>
                        </m:e>
                      </m:d>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𝑐𝑙𝑠</m:t>
                              </m:r>
                            </m:sub>
                          </m:sSub>
                        </m:den>
                      </m:f>
                      <m:nary>
                        <m:naryPr>
                          <m:chr m:val="∑"/>
                          <m:supHide m:val="on"/>
                          <m:ctrlPr>
                            <a:rPr lang="en-US" altLang="ja-JP" sz="2000" i="1">
                              <a:latin typeface="Cambria Math" panose="02040503050406030204" pitchFamily="18" charset="0"/>
                            </a:rPr>
                          </m:ctrlPr>
                        </m:naryPr>
                        <m:sub>
                          <m:r>
                            <m:rPr>
                              <m:brk m:alnAt="7"/>
                            </m:rPr>
                            <a:rPr lang="en-US" altLang="ja-JP" sz="2000" i="1">
                              <a:latin typeface="Cambria Math" panose="02040503050406030204" pitchFamily="18" charset="0"/>
                            </a:rPr>
                            <m:t>𝑖</m:t>
                          </m:r>
                        </m:sub>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𝐿</m:t>
                              </m:r>
                            </m:e>
                            <m:sub>
                              <m:r>
                                <a:rPr lang="en-US" altLang="ja-JP" sz="2000" i="1">
                                  <a:latin typeface="Cambria Math" panose="02040503050406030204" pitchFamily="18" charset="0"/>
                                </a:rPr>
                                <m:t>𝑐𝑙𝑠</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𝑝</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𝑝</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m:t>
                                  </m:r>
                                </m:sup>
                              </m:sSubSup>
                            </m:e>
                          </m:d>
                          <m:r>
                            <a:rPr lang="en-US" altLang="ja-JP" sz="2000" i="1">
                              <a:latin typeface="Cambria Math" panose="02040503050406030204" pitchFamily="18" charset="0"/>
                            </a:rPr>
                            <m:t>+</m:t>
                          </m:r>
                          <m:r>
                            <m:rPr>
                              <m:sty m:val="p"/>
                            </m:rPr>
                            <a:rPr lang="en-US" altLang="ja-JP" sz="2000" i="1">
                              <a:latin typeface="Cambria Math" panose="02040503050406030204" pitchFamily="18" charset="0"/>
                            </a:rPr>
                            <m:t>λ</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𝑟𝑒𝑔</m:t>
                                  </m:r>
                                </m:sub>
                              </m:sSub>
                            </m:den>
                          </m:f>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𝑝</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m:t>
                              </m:r>
                            </m:sup>
                          </m:sSubSup>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𝐿</m:t>
                              </m:r>
                            </m:e>
                            <m:sub>
                              <m:r>
                                <a:rPr lang="en-US" altLang="ja-JP" sz="2000" i="1">
                                  <a:latin typeface="Cambria Math" panose="02040503050406030204" pitchFamily="18" charset="0"/>
                                </a:rPr>
                                <m:t>𝑟𝑒𝑔</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𝑡</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m:t>
                              </m:r>
                            </m:sup>
                          </m:sSubSup>
                          <m:r>
                            <a:rPr lang="en-US" altLang="ja-JP" sz="2000" i="1">
                              <a:latin typeface="Cambria Math" panose="02040503050406030204" pitchFamily="18" charset="0"/>
                            </a:rPr>
                            <m:t>)</m:t>
                          </m:r>
                        </m:e>
                      </m:nary>
                    </m:oMath>
                  </m:oMathPara>
                </a14:m>
                <a:endParaRPr lang="en-US" altLang="ja-JP" sz="2000" dirty="0"/>
              </a:p>
              <a:p>
                <a:pPr marL="0" indent="0">
                  <a:buNone/>
                </a:pPr>
                <a:endParaRPr lang="en-US" altLang="ja-JP" sz="1800" dirty="0"/>
              </a:p>
              <a:p>
                <a:pPr marL="0" indent="0">
                  <a:buNone/>
                </a:pPr>
                <a:endParaRPr lang="ja-JP" altLang="en-US" sz="180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3A27B98B-F30B-7849-95B2-D7EBCA97AAE8}"/>
                  </a:ext>
                </a:extLst>
              </p:cNvPr>
              <p:cNvSpPr>
                <a:spLocks noGrp="1" noRot="1" noChangeAspect="1" noMove="1" noResize="1" noEditPoints="1" noAdjustHandles="1" noChangeArrowheads="1" noChangeShapeType="1" noTextEdit="1"/>
              </p:cNvSpPr>
              <p:nvPr>
                <p:ph idx="1"/>
              </p:nvPr>
            </p:nvSpPr>
            <p:spPr>
              <a:xfrm>
                <a:off x="628650" y="1799297"/>
                <a:ext cx="7886700" cy="3263504"/>
              </a:xfrm>
              <a:blipFill>
                <a:blip r:embed="rId2"/>
                <a:stretch>
                  <a:fillRect l="-804" t="-1434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96E8CAEC-8017-A64C-A6B9-A8FE31235181}"/>
              </a:ext>
            </a:extLst>
          </p:cNvPr>
          <p:cNvSpPr>
            <a:spLocks noGrp="1"/>
          </p:cNvSpPr>
          <p:nvPr>
            <p:ph type="sldNum" sz="quarter" idx="12"/>
          </p:nvPr>
        </p:nvSpPr>
        <p:spPr/>
        <p:txBody>
          <a:bodyPr/>
          <a:lstStyle/>
          <a:p>
            <a:fld id="{172565B8-42B1-C14D-81AD-0383236ADDEA}" type="slidenum">
              <a:rPr kumimoji="1" lang="ja-JP" altLang="en-US" smtClean="0"/>
              <a:t>18</a:t>
            </a:fld>
            <a:endParaRPr kumimoji="1" lang="ja-JP" altLang="en-US"/>
          </a:p>
        </p:txBody>
      </p:sp>
      <mc:AlternateContent xmlns:mc="http://schemas.openxmlformats.org/markup-compatibility/2006">
        <mc:Choice xmlns:a14="http://schemas.microsoft.com/office/drawing/2010/main" Requires="a14">
          <p:graphicFrame>
            <p:nvGraphicFramePr>
              <p:cNvPr id="6" name="表 5">
                <a:extLst>
                  <a:ext uri="{FF2B5EF4-FFF2-40B4-BE49-F238E27FC236}">
                    <a16:creationId xmlns:a16="http://schemas.microsoft.com/office/drawing/2014/main" id="{B7898098-BF4E-B649-ABE9-9D5B091B2349}"/>
                  </a:ext>
                </a:extLst>
              </p:cNvPr>
              <p:cNvGraphicFramePr>
                <a:graphicFrameLocks noGrp="1"/>
              </p:cNvGraphicFramePr>
              <p:nvPr>
                <p:extLst>
                  <p:ext uri="{D42A27DB-BD31-4B8C-83A1-F6EECF244321}">
                    <p14:modId xmlns:p14="http://schemas.microsoft.com/office/powerpoint/2010/main" val="2895639332"/>
                  </p:ext>
                </p:extLst>
              </p:nvPr>
            </p:nvGraphicFramePr>
            <p:xfrm>
              <a:off x="628649" y="4146076"/>
              <a:ext cx="7493620" cy="2469071"/>
            </p:xfrm>
            <a:graphic>
              <a:graphicData uri="http://schemas.openxmlformats.org/drawingml/2006/table">
                <a:tbl>
                  <a:tblPr firstRow="1" bandRow="1">
                    <a:tableStyleId>{2D5ABB26-0587-4C30-8999-92F81FD0307C}</a:tableStyleId>
                  </a:tblPr>
                  <a:tblGrid>
                    <a:gridCol w="1873405">
                      <a:extLst>
                        <a:ext uri="{9D8B030D-6E8A-4147-A177-3AD203B41FA5}">
                          <a16:colId xmlns:a16="http://schemas.microsoft.com/office/drawing/2014/main" val="137601367"/>
                        </a:ext>
                      </a:extLst>
                    </a:gridCol>
                    <a:gridCol w="1873405">
                      <a:extLst>
                        <a:ext uri="{9D8B030D-6E8A-4147-A177-3AD203B41FA5}">
                          <a16:colId xmlns:a16="http://schemas.microsoft.com/office/drawing/2014/main" val="3674142924"/>
                        </a:ext>
                      </a:extLst>
                    </a:gridCol>
                    <a:gridCol w="1873405">
                      <a:extLst>
                        <a:ext uri="{9D8B030D-6E8A-4147-A177-3AD203B41FA5}">
                          <a16:colId xmlns:a16="http://schemas.microsoft.com/office/drawing/2014/main" val="915894723"/>
                        </a:ext>
                      </a:extLst>
                    </a:gridCol>
                    <a:gridCol w="1873405">
                      <a:extLst>
                        <a:ext uri="{9D8B030D-6E8A-4147-A177-3AD203B41FA5}">
                          <a16:colId xmlns:a16="http://schemas.microsoft.com/office/drawing/2014/main" val="954743279"/>
                        </a:ext>
                      </a:extLst>
                    </a:gridCol>
                  </a:tblGrid>
                  <a:tr h="377190">
                    <a:tc>
                      <a:txBody>
                        <a:bodyPr/>
                        <a:lstStyle/>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𝑖</m:t>
                                </m:r>
                              </m:oMath>
                            </m:oMathPara>
                          </a14:m>
                          <a:endParaRPr kumimoji="1" lang="ja-JP" altLang="en-US" sz="16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a:latin typeface="Meiryo UI" panose="020B0604030504040204" pitchFamily="34" charset="-128"/>
                              <a:ea typeface="Meiryo UI" panose="020B0604030504040204" pitchFamily="34" charset="-128"/>
                            </a:rPr>
                            <a:t>Anchor</a:t>
                          </a:r>
                          <a:r>
                            <a:rPr kumimoji="1" lang="ja-JP" altLang="en-US" sz="1600">
                              <a:latin typeface="Meiryo UI" panose="020B0604030504040204" pitchFamily="34" charset="-128"/>
                              <a:ea typeface="Meiryo UI" panose="020B0604030504040204" pitchFamily="34" charset="-128"/>
                            </a:rPr>
                            <a:t>のインデックス</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𝑁</m:t>
                                    </m:r>
                                  </m:e>
                                  <m:sub>
                                    <m:r>
                                      <a:rPr kumimoji="1" lang="en-US" altLang="ja-JP" sz="1600" b="0" i="1" smtClean="0">
                                        <a:latin typeface="Cambria Math" panose="02040503050406030204" pitchFamily="18" charset="0"/>
                                      </a:rPr>
                                      <m:t>𝑟𝑒𝑔</m:t>
                                    </m:r>
                                  </m:sub>
                                </m:sSub>
                              </m:oMath>
                            </m:oMathPara>
                          </a14:m>
                          <a:endParaRPr kumimoji="1" lang="ja-JP" altLang="en-US" sz="16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600">
                              <a:latin typeface="Meiryo UI" panose="020B0604030504040204" pitchFamily="34" charset="-128"/>
                              <a:ea typeface="Meiryo UI" panose="020B0604030504040204" pitchFamily="34" charset="-128"/>
                            </a:rPr>
                            <a:t>すべての</a:t>
                          </a:r>
                          <a:r>
                            <a:rPr kumimoji="1" lang="en-US" altLang="ja-JP" sz="1600" dirty="0">
                              <a:latin typeface="Meiryo UI" panose="020B0604030504040204" pitchFamily="34" charset="-128"/>
                              <a:ea typeface="Meiryo UI" panose="020B0604030504040204" pitchFamily="34" charset="-128"/>
                            </a:rPr>
                            <a:t>Anchor Box</a:t>
                          </a:r>
                          <a:r>
                            <a:rPr kumimoji="1" lang="ja-JP" altLang="en-US" sz="1600">
                              <a:latin typeface="Meiryo UI" panose="020B0604030504040204" pitchFamily="34" charset="-128"/>
                              <a:ea typeface="Meiryo UI" panose="020B0604030504040204" pitchFamily="34" charset="-128"/>
                            </a:rPr>
                            <a:t>数</a:t>
                          </a:r>
                          <a:endParaRPr kumimoji="1" lang="en-US" altLang="ja-JP" sz="1600" dirty="0">
                            <a:latin typeface="Meiryo UI" panose="020B0604030504040204" pitchFamily="34" charset="-128"/>
                            <a:ea typeface="Meiryo UI" panose="020B0604030504040204" pitchFamily="34" charset="-128"/>
                          </a:endParaRPr>
                        </a:p>
                        <a:p>
                          <a:pPr algn="ctr"/>
                          <a:r>
                            <a:rPr kumimoji="1" lang="ja-JP" altLang="en-US" sz="1600">
                              <a:latin typeface="Meiryo UI" panose="020B0604030504040204" pitchFamily="34" charset="-128"/>
                              <a:ea typeface="Meiryo UI" panose="020B0604030504040204" pitchFamily="34" charset="-128"/>
                            </a:rPr>
                            <a:t>正規化を行う</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8129450"/>
                      </a:ext>
                    </a:extLst>
                  </a:tr>
                  <a:tr h="37719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𝑝</m:t>
                                    </m:r>
                                  </m:e>
                                  <m:sub>
                                    <m:r>
                                      <a:rPr lang="en-US" altLang="ja-JP" sz="1600" b="0" i="1" smtClean="0">
                                        <a:latin typeface="Cambria Math" panose="02040503050406030204" pitchFamily="18" charset="0"/>
                                      </a:rPr>
                                      <m:t>𝑖</m:t>
                                    </m:r>
                                  </m:sub>
                                </m:sSub>
                              </m:oMath>
                            </m:oMathPara>
                          </a14:m>
                          <a:endParaRPr kumimoji="1" lang="ja-JP" altLang="en-US" sz="16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600">
                              <a:latin typeface="Meiryo UI" panose="020B0604030504040204" pitchFamily="34" charset="-128"/>
                              <a:ea typeface="Meiryo UI" panose="020B0604030504040204" pitchFamily="34" charset="-128"/>
                            </a:rPr>
                            <a:t>物体らしさの予測値</a:t>
                          </a:r>
                          <a:endParaRPr kumimoji="1" lang="en-US" altLang="ja-JP" sz="1600" dirty="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𝑡</m:t>
                                    </m:r>
                                  </m:e>
                                  <m:sub>
                                    <m:r>
                                      <a:rPr lang="en-US" altLang="ja-JP" sz="1600" b="0" i="1" smtClean="0">
                                        <a:latin typeface="Cambria Math" panose="02040503050406030204" pitchFamily="18" charset="0"/>
                                      </a:rPr>
                                      <m:t>𝑖</m:t>
                                    </m:r>
                                  </m:sub>
                                </m:sSub>
                              </m:oMath>
                            </m:oMathPara>
                          </a14:m>
                          <a:endParaRPr kumimoji="1" lang="ja-JP" altLang="en-US" sz="16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err="1">
                              <a:latin typeface="Meiryo UI" panose="020B0604030504040204" pitchFamily="34" charset="-128"/>
                              <a:ea typeface="Meiryo UI" panose="020B0604030504040204" pitchFamily="34" charset="-128"/>
                            </a:rPr>
                            <a:t>reg</a:t>
                          </a:r>
                          <a:r>
                            <a:rPr kumimoji="1" lang="ja-JP" altLang="en-US" sz="1600">
                              <a:latin typeface="Meiryo UI" panose="020B0604030504040204" pitchFamily="34" charset="-128"/>
                              <a:ea typeface="Meiryo UI" panose="020B0604030504040204" pitchFamily="34" charset="-128"/>
                            </a:rPr>
                            <a:t>による</a:t>
                          </a:r>
                          <a:r>
                            <a:rPr kumimoji="1" lang="en-US" altLang="ja-JP" sz="1600" dirty="0">
                              <a:latin typeface="Meiryo UI" panose="020B0604030504040204" pitchFamily="34" charset="-128"/>
                              <a:ea typeface="Meiryo UI" panose="020B0604030504040204" pitchFamily="34" charset="-128"/>
                            </a:rPr>
                            <a:t>4</a:t>
                          </a:r>
                          <a:r>
                            <a:rPr kumimoji="1" lang="ja-JP" altLang="en-US" sz="1600">
                              <a:latin typeface="Meiryo UI" panose="020B0604030504040204" pitchFamily="34" charset="-128"/>
                              <a:ea typeface="Meiryo UI" panose="020B0604030504040204" pitchFamily="34" charset="-128"/>
                            </a:rPr>
                            <a:t>つの</a:t>
                          </a:r>
                          <a:endParaRPr kumimoji="1" lang="en-US" altLang="ja-JP" sz="1600" dirty="0">
                            <a:latin typeface="Meiryo UI" panose="020B0604030504040204" pitchFamily="34" charset="-128"/>
                            <a:ea typeface="Meiryo UI" panose="020B0604030504040204" pitchFamily="34" charset="-128"/>
                          </a:endParaRPr>
                        </a:p>
                        <a:p>
                          <a:pPr algn="ctr"/>
                          <a:r>
                            <a:rPr kumimoji="1" lang="ja-JP" altLang="en-US" sz="1600">
                              <a:latin typeface="Meiryo UI" panose="020B0604030504040204" pitchFamily="34" charset="-128"/>
                              <a:ea typeface="Meiryo UI" panose="020B0604030504040204" pitchFamily="34" charset="-128"/>
                            </a:rPr>
                            <a:t>パラメータ</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2273801"/>
                      </a:ext>
                    </a:extLst>
                  </a:tr>
                  <a:tr h="27813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600" b="0" i="1" smtClean="0">
                                        <a:latin typeface="Cambria Math" panose="02040503050406030204" pitchFamily="18" charset="0"/>
                                      </a:rPr>
                                    </m:ctrlPr>
                                  </m:sSubSupPr>
                                  <m:e>
                                    <m:r>
                                      <a:rPr lang="en-US" altLang="ja-JP" sz="1600" b="0" i="1" smtClean="0">
                                        <a:latin typeface="Cambria Math" panose="02040503050406030204" pitchFamily="18" charset="0"/>
                                      </a:rPr>
                                      <m:t>𝑝</m:t>
                                    </m:r>
                                  </m:e>
                                  <m:sub>
                                    <m:r>
                                      <a:rPr lang="en-US" altLang="ja-JP" sz="1600" b="0" i="1" smtClean="0">
                                        <a:latin typeface="Cambria Math" panose="02040503050406030204" pitchFamily="18" charset="0"/>
                                      </a:rPr>
                                      <m:t>𝑖</m:t>
                                    </m:r>
                                  </m:sub>
                                  <m:sup>
                                    <m:r>
                                      <a:rPr lang="en-US" altLang="ja-JP" sz="1600" b="0" i="1" smtClean="0">
                                        <a:latin typeface="Cambria Math" panose="02040503050406030204" pitchFamily="18" charset="0"/>
                                      </a:rPr>
                                      <m:t>∗</m:t>
                                    </m:r>
                                  </m:sup>
                                </m:sSubSup>
                              </m:oMath>
                            </m:oMathPara>
                          </a14:m>
                          <a:endParaRPr kumimoji="1" lang="ja-JP" altLang="en-US" sz="16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𝑝</m:t>
                                  </m:r>
                                </m:e>
                                <m:sub>
                                  <m:r>
                                    <a:rPr lang="en-US" altLang="ja-JP" sz="1600" b="0" i="1" smtClean="0">
                                      <a:latin typeface="Cambria Math" panose="02040503050406030204" pitchFamily="18" charset="0"/>
                                    </a:rPr>
                                    <m:t>𝑖</m:t>
                                  </m:r>
                                </m:sub>
                              </m:sSub>
                            </m:oMath>
                          </a14:m>
                          <a:r>
                            <a:rPr kumimoji="1" lang="ja-JP" altLang="en-US" sz="1600">
                              <a:latin typeface="Meiryo UI" panose="020B0604030504040204" pitchFamily="34" charset="-128"/>
                              <a:ea typeface="Meiryo UI" panose="020B0604030504040204" pitchFamily="34" charset="-128"/>
                            </a:rPr>
                            <a:t>の</a:t>
                          </a:r>
                          <a:r>
                            <a:rPr kumimoji="1" lang="en-US" altLang="ja-JP" sz="1600" dirty="0" err="1">
                              <a:latin typeface="Meiryo UI" panose="020B0604030504040204" pitchFamily="34" charset="-128"/>
                              <a:ea typeface="Meiryo UI" panose="020B0604030504040204" pitchFamily="34" charset="-128"/>
                            </a:rPr>
                            <a:t>GroundTruth</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600" b="0" i="1" smtClean="0">
                                        <a:latin typeface="Cambria Math" panose="02040503050406030204" pitchFamily="18" charset="0"/>
                                      </a:rPr>
                                    </m:ctrlPr>
                                  </m:sSubSupPr>
                                  <m:e>
                                    <m:r>
                                      <a:rPr lang="en-US" altLang="ja-JP" sz="1600" b="0" i="1" smtClean="0">
                                        <a:latin typeface="Cambria Math" panose="02040503050406030204" pitchFamily="18" charset="0"/>
                                      </a:rPr>
                                      <m:t>𝑡</m:t>
                                    </m:r>
                                  </m:e>
                                  <m:sub>
                                    <m:r>
                                      <a:rPr lang="en-US" altLang="ja-JP" sz="1600" b="0" i="1" smtClean="0">
                                        <a:latin typeface="Cambria Math" panose="02040503050406030204" pitchFamily="18" charset="0"/>
                                      </a:rPr>
                                      <m:t>𝑖</m:t>
                                    </m:r>
                                  </m:sub>
                                  <m:sup>
                                    <m:r>
                                      <a:rPr lang="en-US" altLang="ja-JP" sz="1600" b="0" i="1" smtClean="0">
                                        <a:latin typeface="Cambria Math" panose="02040503050406030204" pitchFamily="18" charset="0"/>
                                      </a:rPr>
                                      <m:t>∗</m:t>
                                    </m:r>
                                  </m:sup>
                                </m:sSubSup>
                              </m:oMath>
                            </m:oMathPara>
                          </a14:m>
                          <a:endParaRPr kumimoji="1" lang="ja-JP" altLang="en-US" sz="16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𝑡</m:t>
                                  </m:r>
                                </m:e>
                                <m:sub>
                                  <m:r>
                                    <a:rPr lang="en-US" altLang="ja-JP" sz="1600" b="0" i="1" smtClean="0">
                                      <a:latin typeface="Cambria Math" panose="02040503050406030204" pitchFamily="18" charset="0"/>
                                    </a:rPr>
                                    <m:t>𝑖</m:t>
                                  </m:r>
                                </m:sub>
                              </m:sSub>
                            </m:oMath>
                          </a14:m>
                          <a:r>
                            <a:rPr kumimoji="1" lang="ja-JP" altLang="en-US" sz="1600">
                              <a:latin typeface="Meiryo UI" panose="020B0604030504040204" pitchFamily="34" charset="-128"/>
                              <a:ea typeface="Meiryo UI" panose="020B0604030504040204" pitchFamily="34" charset="-128"/>
                            </a:rPr>
                            <a:t>の</a:t>
                          </a:r>
                          <a:r>
                            <a:rPr kumimoji="1" lang="en-US" altLang="ja-JP" sz="1600" dirty="0" err="1">
                              <a:latin typeface="Meiryo UI" panose="020B0604030504040204" pitchFamily="34" charset="-128"/>
                              <a:ea typeface="Meiryo UI" panose="020B0604030504040204" pitchFamily="34" charset="-128"/>
                            </a:rPr>
                            <a:t>GroundTruth</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7466085"/>
                      </a:ext>
                    </a:extLst>
                  </a:tr>
                  <a:tr h="531495">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𝑁</m:t>
                                    </m:r>
                                  </m:e>
                                  <m:sub>
                                    <m:r>
                                      <a:rPr kumimoji="1" lang="en-US" altLang="ja-JP" sz="1600" b="0" i="1" smtClean="0">
                                        <a:latin typeface="Cambria Math" panose="02040503050406030204" pitchFamily="18" charset="0"/>
                                      </a:rPr>
                                      <m:t>𝑐𝑙𝑠</m:t>
                                    </m:r>
                                  </m:sub>
                                </m:sSub>
                              </m:oMath>
                            </m:oMathPara>
                          </a14:m>
                          <a:endParaRPr kumimoji="1" lang="ja-JP" altLang="en-US" sz="16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600">
                              <a:latin typeface="Meiryo UI" panose="020B0604030504040204" pitchFamily="34" charset="-128"/>
                              <a:ea typeface="Meiryo UI" panose="020B0604030504040204" pitchFamily="34" charset="-128"/>
                            </a:rPr>
                            <a:t>ミニバッチの</a:t>
                          </a:r>
                          <a:endParaRPr kumimoji="1" lang="en-US" altLang="ja-JP" sz="1600" dirty="0">
                            <a:latin typeface="Meiryo UI" panose="020B0604030504040204" pitchFamily="34" charset="-128"/>
                            <a:ea typeface="Meiryo UI" panose="020B0604030504040204" pitchFamily="34" charset="-128"/>
                          </a:endParaRPr>
                        </a:p>
                        <a:p>
                          <a:pPr algn="ctr"/>
                          <a:r>
                            <a:rPr kumimoji="1" lang="en-US" altLang="ja-JP" sz="1600" dirty="0">
                              <a:latin typeface="Meiryo UI" panose="020B0604030504040204" pitchFamily="34" charset="-128"/>
                              <a:ea typeface="Meiryo UI" panose="020B0604030504040204" pitchFamily="34" charset="-128"/>
                            </a:rPr>
                            <a:t>Anchor Box</a:t>
                          </a:r>
                          <a:r>
                            <a:rPr kumimoji="1" lang="ja-JP" altLang="en-US" sz="1600">
                              <a:latin typeface="Meiryo UI" panose="020B0604030504040204" pitchFamily="34" charset="-128"/>
                              <a:ea typeface="Meiryo UI" panose="020B0604030504040204" pitchFamily="34" charset="-128"/>
                            </a:rPr>
                            <a:t>数</a:t>
                          </a:r>
                          <a:endParaRPr kumimoji="1" lang="en-US" altLang="ja-JP" sz="1600" dirty="0">
                            <a:latin typeface="Meiryo UI" panose="020B0604030504040204" pitchFamily="34" charset="-128"/>
                            <a:ea typeface="Meiryo UI" panose="020B0604030504040204" pitchFamily="34" charset="-128"/>
                          </a:endParaRPr>
                        </a:p>
                        <a:p>
                          <a:pPr algn="ctr"/>
                          <a:r>
                            <a:rPr kumimoji="1" lang="ja-JP" altLang="en-US" sz="1600">
                              <a:latin typeface="Meiryo UI" panose="020B0604030504040204" pitchFamily="34" charset="-128"/>
                              <a:ea typeface="Meiryo UI" panose="020B0604030504040204" pitchFamily="34" charset="-128"/>
                            </a:rPr>
                            <a:t>正規化を行う</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err="1"/>
                            <a:t>λ</a:t>
                          </a:r>
                          <a:endParaRPr kumimoji="1" lang="ja-JP" altLang="en-US" sz="16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600">
                              <a:latin typeface="Meiryo UI" panose="020B0604030504040204" pitchFamily="34" charset="-128"/>
                              <a:ea typeface="Meiryo UI" panose="020B0604030504040204" pitchFamily="34" charset="-128"/>
                            </a:rPr>
                            <a:t>定数</a:t>
                          </a:r>
                          <a:endParaRPr kumimoji="1" lang="en-US" altLang="ja-JP" sz="1600" dirty="0">
                            <a:latin typeface="Meiryo UI" panose="020B0604030504040204" pitchFamily="34" charset="-128"/>
                            <a:ea typeface="Meiryo UI" panose="020B0604030504040204" pitchFamily="34" charset="-128"/>
                          </a:endParaRPr>
                        </a:p>
                        <a:p>
                          <a:pPr algn="ctr"/>
                          <a:r>
                            <a:rPr kumimoji="1" lang="en-US" altLang="ja-JP" sz="1600" dirty="0">
                              <a:latin typeface="Meiryo UI" panose="020B0604030504040204" pitchFamily="34" charset="-128"/>
                              <a:ea typeface="Meiryo UI" panose="020B0604030504040204" pitchFamily="34" charset="-128"/>
                            </a:rPr>
                            <a:t>Balancing parameter</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5770363"/>
                      </a:ext>
                    </a:extLst>
                  </a:tr>
                </a:tbl>
              </a:graphicData>
            </a:graphic>
          </p:graphicFrame>
        </mc:Choice>
        <mc:Fallback>
          <p:graphicFrame>
            <p:nvGraphicFramePr>
              <p:cNvPr id="6" name="表 5">
                <a:extLst>
                  <a:ext uri="{FF2B5EF4-FFF2-40B4-BE49-F238E27FC236}">
                    <a16:creationId xmlns:a16="http://schemas.microsoft.com/office/drawing/2014/main" id="{B7898098-BF4E-B649-ABE9-9D5B091B2349}"/>
                  </a:ext>
                </a:extLst>
              </p:cNvPr>
              <p:cNvGraphicFramePr>
                <a:graphicFrameLocks noGrp="1"/>
              </p:cNvGraphicFramePr>
              <p:nvPr>
                <p:extLst>
                  <p:ext uri="{D42A27DB-BD31-4B8C-83A1-F6EECF244321}">
                    <p14:modId xmlns:p14="http://schemas.microsoft.com/office/powerpoint/2010/main" val="2895639332"/>
                  </p:ext>
                </p:extLst>
              </p:nvPr>
            </p:nvGraphicFramePr>
            <p:xfrm>
              <a:off x="628649" y="4146076"/>
              <a:ext cx="7493620" cy="2469071"/>
            </p:xfrm>
            <a:graphic>
              <a:graphicData uri="http://schemas.openxmlformats.org/drawingml/2006/table">
                <a:tbl>
                  <a:tblPr firstRow="1" bandRow="1">
                    <a:tableStyleId>{2D5ABB26-0587-4C30-8999-92F81FD0307C}</a:tableStyleId>
                  </a:tblPr>
                  <a:tblGrid>
                    <a:gridCol w="1873405">
                      <a:extLst>
                        <a:ext uri="{9D8B030D-6E8A-4147-A177-3AD203B41FA5}">
                          <a16:colId xmlns:a16="http://schemas.microsoft.com/office/drawing/2014/main" val="137601367"/>
                        </a:ext>
                      </a:extLst>
                    </a:gridCol>
                    <a:gridCol w="1873405">
                      <a:extLst>
                        <a:ext uri="{9D8B030D-6E8A-4147-A177-3AD203B41FA5}">
                          <a16:colId xmlns:a16="http://schemas.microsoft.com/office/drawing/2014/main" val="3674142924"/>
                        </a:ext>
                      </a:extLst>
                    </a:gridCol>
                    <a:gridCol w="1873405">
                      <a:extLst>
                        <a:ext uri="{9D8B030D-6E8A-4147-A177-3AD203B41FA5}">
                          <a16:colId xmlns:a16="http://schemas.microsoft.com/office/drawing/2014/main" val="915894723"/>
                        </a:ext>
                      </a:extLst>
                    </a:gridCol>
                    <a:gridCol w="1873405">
                      <a:extLst>
                        <a:ext uri="{9D8B030D-6E8A-4147-A177-3AD203B41FA5}">
                          <a16:colId xmlns:a16="http://schemas.microsoft.com/office/drawing/2014/main" val="954743279"/>
                        </a:ext>
                      </a:extLst>
                    </a:gridCol>
                  </a:tblGrid>
                  <a:tr h="800100">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76" t="-3175" r="-299324" b="-219048"/>
                          </a:stretch>
                        </a:blipFill>
                      </a:tcPr>
                    </a:tc>
                    <a:tc>
                      <a:txBody>
                        <a:bodyPr/>
                        <a:lstStyle/>
                        <a:p>
                          <a:pPr algn="ctr"/>
                          <a:r>
                            <a:rPr kumimoji="1" lang="en-US" altLang="ja-JP" sz="1600" dirty="0">
                              <a:latin typeface="Meiryo UI" panose="020B0604030504040204" pitchFamily="34" charset="-128"/>
                              <a:ea typeface="Meiryo UI" panose="020B0604030504040204" pitchFamily="34" charset="-128"/>
                            </a:rPr>
                            <a:t>Anchor</a:t>
                          </a:r>
                          <a:r>
                            <a:rPr kumimoji="1" lang="ja-JP" altLang="en-US" sz="1600">
                              <a:latin typeface="Meiryo UI" panose="020B0604030504040204" pitchFamily="34" charset="-128"/>
                              <a:ea typeface="Meiryo UI" panose="020B0604030504040204" pitchFamily="34" charset="-128"/>
                            </a:rPr>
                            <a:t>のインデックス</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2041" t="-3175" r="-100680" b="-219048"/>
                          </a:stretch>
                        </a:blipFill>
                      </a:tcPr>
                    </a:tc>
                    <a:tc>
                      <a:txBody>
                        <a:bodyPr/>
                        <a:lstStyle/>
                        <a:p>
                          <a:pPr algn="ctr"/>
                          <a:r>
                            <a:rPr kumimoji="1" lang="ja-JP" altLang="en-US" sz="1600">
                              <a:latin typeface="Meiryo UI" panose="020B0604030504040204" pitchFamily="34" charset="-128"/>
                              <a:ea typeface="Meiryo UI" panose="020B0604030504040204" pitchFamily="34" charset="-128"/>
                            </a:rPr>
                            <a:t>すべての</a:t>
                          </a:r>
                          <a:r>
                            <a:rPr kumimoji="1" lang="en-US" altLang="ja-JP" sz="1600" dirty="0">
                              <a:latin typeface="Meiryo UI" panose="020B0604030504040204" pitchFamily="34" charset="-128"/>
                              <a:ea typeface="Meiryo UI" panose="020B0604030504040204" pitchFamily="34" charset="-128"/>
                            </a:rPr>
                            <a:t>Anchor Box</a:t>
                          </a:r>
                          <a:r>
                            <a:rPr kumimoji="1" lang="ja-JP" altLang="en-US" sz="1600">
                              <a:latin typeface="Meiryo UI" panose="020B0604030504040204" pitchFamily="34" charset="-128"/>
                              <a:ea typeface="Meiryo UI" panose="020B0604030504040204" pitchFamily="34" charset="-128"/>
                            </a:rPr>
                            <a:t>数</a:t>
                          </a:r>
                          <a:endParaRPr kumimoji="1" lang="en-US" altLang="ja-JP" sz="1600" dirty="0">
                            <a:latin typeface="Meiryo UI" panose="020B0604030504040204" pitchFamily="34" charset="-128"/>
                            <a:ea typeface="Meiryo UI" panose="020B0604030504040204" pitchFamily="34" charset="-128"/>
                          </a:endParaRPr>
                        </a:p>
                        <a:p>
                          <a:pPr algn="ctr"/>
                          <a:r>
                            <a:rPr kumimoji="1" lang="ja-JP" altLang="en-US" sz="1600">
                              <a:latin typeface="Meiryo UI" panose="020B0604030504040204" pitchFamily="34" charset="-128"/>
                              <a:ea typeface="Meiryo UI" panose="020B0604030504040204" pitchFamily="34" charset="-128"/>
                            </a:rPr>
                            <a:t>正規化を行う</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8129450"/>
                      </a:ext>
                    </a:extLst>
                  </a:tr>
                  <a:tr h="556260">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76" t="-147727" r="-299324" b="-213636"/>
                          </a:stretch>
                        </a:blipFill>
                      </a:tcPr>
                    </a:tc>
                    <a:tc>
                      <a:txBody>
                        <a:bodyPr/>
                        <a:lstStyle/>
                        <a:p>
                          <a:pPr algn="ctr"/>
                          <a:r>
                            <a:rPr kumimoji="1" lang="ja-JP" altLang="en-US" sz="1600">
                              <a:latin typeface="Meiryo UI" panose="020B0604030504040204" pitchFamily="34" charset="-128"/>
                              <a:ea typeface="Meiryo UI" panose="020B0604030504040204" pitchFamily="34" charset="-128"/>
                            </a:rPr>
                            <a:t>物体らしさの予測値</a:t>
                          </a:r>
                          <a:endParaRPr kumimoji="1" lang="en-US" altLang="ja-JP" sz="1600" dirty="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2041" t="-147727" r="-100680" b="-213636"/>
                          </a:stretch>
                        </a:blipFill>
                      </a:tcPr>
                    </a:tc>
                    <a:tc>
                      <a:txBody>
                        <a:bodyPr/>
                        <a:lstStyle/>
                        <a:p>
                          <a:pPr algn="ctr"/>
                          <a:r>
                            <a:rPr kumimoji="1" lang="en-US" altLang="ja-JP" sz="1600" dirty="0" err="1">
                              <a:latin typeface="Meiryo UI" panose="020B0604030504040204" pitchFamily="34" charset="-128"/>
                              <a:ea typeface="Meiryo UI" panose="020B0604030504040204" pitchFamily="34" charset="-128"/>
                            </a:rPr>
                            <a:t>reg</a:t>
                          </a:r>
                          <a:r>
                            <a:rPr kumimoji="1" lang="ja-JP" altLang="en-US" sz="1600">
                              <a:latin typeface="Meiryo UI" panose="020B0604030504040204" pitchFamily="34" charset="-128"/>
                              <a:ea typeface="Meiryo UI" panose="020B0604030504040204" pitchFamily="34" charset="-128"/>
                            </a:rPr>
                            <a:t>による</a:t>
                          </a:r>
                          <a:r>
                            <a:rPr kumimoji="1" lang="en-US" altLang="ja-JP" sz="1600" dirty="0">
                              <a:latin typeface="Meiryo UI" panose="020B0604030504040204" pitchFamily="34" charset="-128"/>
                              <a:ea typeface="Meiryo UI" panose="020B0604030504040204" pitchFamily="34" charset="-128"/>
                            </a:rPr>
                            <a:t>4</a:t>
                          </a:r>
                          <a:r>
                            <a:rPr kumimoji="1" lang="ja-JP" altLang="en-US" sz="1600">
                              <a:latin typeface="Meiryo UI" panose="020B0604030504040204" pitchFamily="34" charset="-128"/>
                              <a:ea typeface="Meiryo UI" panose="020B0604030504040204" pitchFamily="34" charset="-128"/>
                            </a:rPr>
                            <a:t>つの</a:t>
                          </a:r>
                          <a:endParaRPr kumimoji="1" lang="en-US" altLang="ja-JP" sz="1600" dirty="0">
                            <a:latin typeface="Meiryo UI" panose="020B0604030504040204" pitchFamily="34" charset="-128"/>
                            <a:ea typeface="Meiryo UI" panose="020B0604030504040204" pitchFamily="34" charset="-128"/>
                          </a:endParaRPr>
                        </a:p>
                        <a:p>
                          <a:pPr algn="ctr"/>
                          <a:r>
                            <a:rPr kumimoji="1" lang="ja-JP" altLang="en-US" sz="1600">
                              <a:latin typeface="Meiryo UI" panose="020B0604030504040204" pitchFamily="34" charset="-128"/>
                              <a:ea typeface="Meiryo UI" panose="020B0604030504040204" pitchFamily="34" charset="-128"/>
                            </a:rPr>
                            <a:t>パラメータ</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2273801"/>
                      </a:ext>
                    </a:extLst>
                  </a:tr>
                  <a:tr h="312611">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76" t="-436000" r="-299324" b="-276000"/>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676" t="-436000" r="-199324" b="-276000"/>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2041" t="-436000" r="-100680" b="-276000"/>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000" t="-436000" b="-276000"/>
                          </a:stretch>
                        </a:blipFill>
                      </a:tcPr>
                    </a:tc>
                    <a:extLst>
                      <a:ext uri="{0D108BD9-81ED-4DB2-BD59-A6C34878D82A}">
                        <a16:rowId xmlns:a16="http://schemas.microsoft.com/office/drawing/2014/main" val="3107466085"/>
                      </a:ext>
                    </a:extLst>
                  </a:tr>
                  <a:tr h="800100">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76" t="-212698" r="-299324" b="-9524"/>
                          </a:stretch>
                        </a:blipFill>
                      </a:tcPr>
                    </a:tc>
                    <a:tc>
                      <a:txBody>
                        <a:bodyPr/>
                        <a:lstStyle/>
                        <a:p>
                          <a:pPr algn="ctr"/>
                          <a:r>
                            <a:rPr kumimoji="1" lang="ja-JP" altLang="en-US" sz="1600">
                              <a:latin typeface="Meiryo UI" panose="020B0604030504040204" pitchFamily="34" charset="-128"/>
                              <a:ea typeface="Meiryo UI" panose="020B0604030504040204" pitchFamily="34" charset="-128"/>
                            </a:rPr>
                            <a:t>ミニバッチの</a:t>
                          </a:r>
                          <a:endParaRPr kumimoji="1" lang="en-US" altLang="ja-JP" sz="1600" dirty="0">
                            <a:latin typeface="Meiryo UI" panose="020B0604030504040204" pitchFamily="34" charset="-128"/>
                            <a:ea typeface="Meiryo UI" panose="020B0604030504040204" pitchFamily="34" charset="-128"/>
                          </a:endParaRPr>
                        </a:p>
                        <a:p>
                          <a:pPr algn="ctr"/>
                          <a:r>
                            <a:rPr kumimoji="1" lang="en-US" altLang="ja-JP" sz="1600" dirty="0">
                              <a:latin typeface="Meiryo UI" panose="020B0604030504040204" pitchFamily="34" charset="-128"/>
                              <a:ea typeface="Meiryo UI" panose="020B0604030504040204" pitchFamily="34" charset="-128"/>
                            </a:rPr>
                            <a:t>Anchor Box</a:t>
                          </a:r>
                          <a:r>
                            <a:rPr kumimoji="1" lang="ja-JP" altLang="en-US" sz="1600">
                              <a:latin typeface="Meiryo UI" panose="020B0604030504040204" pitchFamily="34" charset="-128"/>
                              <a:ea typeface="Meiryo UI" panose="020B0604030504040204" pitchFamily="34" charset="-128"/>
                            </a:rPr>
                            <a:t>数</a:t>
                          </a:r>
                          <a:endParaRPr kumimoji="1" lang="en-US" altLang="ja-JP" sz="1600" dirty="0">
                            <a:latin typeface="Meiryo UI" panose="020B0604030504040204" pitchFamily="34" charset="-128"/>
                            <a:ea typeface="Meiryo UI" panose="020B0604030504040204" pitchFamily="34" charset="-128"/>
                          </a:endParaRPr>
                        </a:p>
                        <a:p>
                          <a:pPr algn="ctr"/>
                          <a:r>
                            <a:rPr kumimoji="1" lang="ja-JP" altLang="en-US" sz="1600">
                              <a:latin typeface="Meiryo UI" panose="020B0604030504040204" pitchFamily="34" charset="-128"/>
                              <a:ea typeface="Meiryo UI" panose="020B0604030504040204" pitchFamily="34" charset="-128"/>
                            </a:rPr>
                            <a:t>正規化を行う</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600" dirty="0" err="1"/>
                            <a:t>λ</a:t>
                          </a:r>
                          <a:endParaRPr kumimoji="1" lang="ja-JP" altLang="en-US" sz="16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600">
                              <a:latin typeface="Meiryo UI" panose="020B0604030504040204" pitchFamily="34" charset="-128"/>
                              <a:ea typeface="Meiryo UI" panose="020B0604030504040204" pitchFamily="34" charset="-128"/>
                            </a:rPr>
                            <a:t>定数</a:t>
                          </a:r>
                          <a:endParaRPr kumimoji="1" lang="en-US" altLang="ja-JP" sz="1600" dirty="0">
                            <a:latin typeface="Meiryo UI" panose="020B0604030504040204" pitchFamily="34" charset="-128"/>
                            <a:ea typeface="Meiryo UI" panose="020B0604030504040204" pitchFamily="34" charset="-128"/>
                          </a:endParaRPr>
                        </a:p>
                        <a:p>
                          <a:pPr algn="ctr"/>
                          <a:r>
                            <a:rPr kumimoji="1" lang="en-US" altLang="ja-JP" sz="1600" dirty="0">
                              <a:latin typeface="Meiryo UI" panose="020B0604030504040204" pitchFamily="34" charset="-128"/>
                              <a:ea typeface="Meiryo UI" panose="020B0604030504040204" pitchFamily="34" charset="-128"/>
                            </a:rPr>
                            <a:t>Balancing parameter</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5770363"/>
                      </a:ext>
                    </a:extLst>
                  </a:tr>
                </a:tbl>
              </a:graphicData>
            </a:graphic>
          </p:graphicFrame>
        </mc:Fallback>
      </mc:AlternateContent>
      <p:sp>
        <p:nvSpPr>
          <p:cNvPr id="7" name="左大かっこ 6">
            <a:extLst>
              <a:ext uri="{FF2B5EF4-FFF2-40B4-BE49-F238E27FC236}">
                <a16:creationId xmlns:a16="http://schemas.microsoft.com/office/drawing/2014/main" id="{079876F8-8338-0F44-8CA7-CBBC1830D7DF}"/>
              </a:ext>
            </a:extLst>
          </p:cNvPr>
          <p:cNvSpPr/>
          <p:nvPr/>
        </p:nvSpPr>
        <p:spPr>
          <a:xfrm rot="16200000">
            <a:off x="3714072" y="2342514"/>
            <a:ext cx="70900" cy="1860114"/>
          </a:xfrm>
          <a:prstGeom prst="leftBracket">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8" name="左大かっこ 7">
            <a:extLst>
              <a:ext uri="{FF2B5EF4-FFF2-40B4-BE49-F238E27FC236}">
                <a16:creationId xmlns:a16="http://schemas.microsoft.com/office/drawing/2014/main" id="{B895C821-39EE-7342-B183-0755FE68F44F}"/>
              </a:ext>
            </a:extLst>
          </p:cNvPr>
          <p:cNvSpPr/>
          <p:nvPr/>
        </p:nvSpPr>
        <p:spPr>
          <a:xfrm rot="16200000">
            <a:off x="6117008" y="2147287"/>
            <a:ext cx="70710" cy="2250377"/>
          </a:xfrm>
          <a:prstGeom prst="leftBracket">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9" name="テキスト ボックス 8">
            <a:extLst>
              <a:ext uri="{FF2B5EF4-FFF2-40B4-BE49-F238E27FC236}">
                <a16:creationId xmlns:a16="http://schemas.microsoft.com/office/drawing/2014/main" id="{8021C7D9-805F-0548-875D-7EE14DEF4413}"/>
              </a:ext>
            </a:extLst>
          </p:cNvPr>
          <p:cNvSpPr txBox="1"/>
          <p:nvPr/>
        </p:nvSpPr>
        <p:spPr>
          <a:xfrm>
            <a:off x="2819465" y="3438679"/>
            <a:ext cx="1918217" cy="584775"/>
          </a:xfrm>
          <a:prstGeom prst="rect">
            <a:avLst/>
          </a:prstGeom>
          <a:noFill/>
        </p:spPr>
        <p:txBody>
          <a:bodyPr wrap="none" rtlCol="0">
            <a:spAutoFit/>
          </a:bodyPr>
          <a:lstStyle/>
          <a:p>
            <a:r>
              <a:rPr lang="en-US" altLang="ja-JP" sz="1600" dirty="0">
                <a:latin typeface="Meiryo UI" panose="020B0604030504040204" pitchFamily="34" charset="-128"/>
                <a:ea typeface="Meiryo UI" panose="020B0604030504040204" pitchFamily="34" charset="-128"/>
              </a:rPr>
              <a:t>object/not object</a:t>
            </a:r>
          </a:p>
          <a:p>
            <a:r>
              <a:rPr lang="en-US" altLang="ja-JP" sz="1600" dirty="0" err="1">
                <a:solidFill>
                  <a:schemeClr val="accent6"/>
                </a:solidFill>
                <a:latin typeface="Meiryo UI" panose="020B0604030504040204" pitchFamily="34" charset="-128"/>
                <a:ea typeface="Meiryo UI" panose="020B0604030504040204" pitchFamily="34" charset="-128"/>
              </a:rPr>
              <a:t>cls</a:t>
            </a:r>
            <a:endParaRPr lang="ja-JP" altLang="en-US" sz="1600">
              <a:solidFill>
                <a:schemeClr val="accent6"/>
              </a:solidFill>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6A8F4F9A-B35A-F445-808B-1986867CDD42}"/>
              </a:ext>
            </a:extLst>
          </p:cNvPr>
          <p:cNvSpPr txBox="1"/>
          <p:nvPr/>
        </p:nvSpPr>
        <p:spPr>
          <a:xfrm>
            <a:off x="5370250" y="3430453"/>
            <a:ext cx="1558247" cy="584775"/>
          </a:xfrm>
          <a:prstGeom prst="rect">
            <a:avLst/>
          </a:prstGeom>
          <a:noFill/>
        </p:spPr>
        <p:txBody>
          <a:bodyPr wrap="none" rtlCol="0">
            <a:spAutoFit/>
          </a:bodyPr>
          <a:lstStyle/>
          <a:p>
            <a:r>
              <a:rPr lang="en-US" altLang="ja-JP" sz="1600" dirty="0">
                <a:latin typeface="Meiryo UI" panose="020B0604030504040204" pitchFamily="34" charset="-128"/>
                <a:ea typeface="Meiryo UI" panose="020B0604030504040204" pitchFamily="34" charset="-128"/>
              </a:rPr>
              <a:t>box regressor</a:t>
            </a:r>
          </a:p>
          <a:p>
            <a:r>
              <a:rPr lang="en-US" altLang="ja-JP" sz="1600" dirty="0" err="1">
                <a:solidFill>
                  <a:schemeClr val="accent6"/>
                </a:solidFill>
                <a:latin typeface="Meiryo UI" panose="020B0604030504040204" pitchFamily="34" charset="-128"/>
                <a:ea typeface="Meiryo UI" panose="020B0604030504040204" pitchFamily="34" charset="-128"/>
              </a:rPr>
              <a:t>reg</a:t>
            </a:r>
            <a:endParaRPr lang="ja-JP" altLang="en-US" sz="1600">
              <a:solidFill>
                <a:schemeClr val="accent6"/>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635707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ACE5A9-4313-904B-8C66-18C265F19CAF}"/>
              </a:ext>
            </a:extLst>
          </p:cNvPr>
          <p:cNvSpPr>
            <a:spLocks noGrp="1"/>
          </p:cNvSpPr>
          <p:nvPr>
            <p:ph type="title"/>
          </p:nvPr>
        </p:nvSpPr>
        <p:spPr/>
        <p:txBody>
          <a:bodyPr/>
          <a:lstStyle/>
          <a:p>
            <a:r>
              <a:rPr lang="en-US" altLang="ja-JP" dirty="0"/>
              <a:t>Faster R-CNN</a:t>
            </a:r>
            <a:endParaRPr kumimoji="1" lang="ja-JP" altLang="en-US"/>
          </a:p>
        </p:txBody>
      </p:sp>
      <p:sp>
        <p:nvSpPr>
          <p:cNvPr id="3" name="コンテンツ プレースホルダー 2">
            <a:extLst>
              <a:ext uri="{FF2B5EF4-FFF2-40B4-BE49-F238E27FC236}">
                <a16:creationId xmlns:a16="http://schemas.microsoft.com/office/drawing/2014/main" id="{931F11C2-DA7D-2542-98CF-25E290F5E607}"/>
              </a:ext>
            </a:extLst>
          </p:cNvPr>
          <p:cNvSpPr>
            <a:spLocks noGrp="1"/>
          </p:cNvSpPr>
          <p:nvPr>
            <p:ph idx="1"/>
          </p:nvPr>
        </p:nvSpPr>
        <p:spPr/>
        <p:txBody>
          <a:bodyPr>
            <a:normAutofit/>
          </a:bodyPr>
          <a:lstStyle/>
          <a:p>
            <a:pPr marL="0" indent="0">
              <a:buNone/>
            </a:pPr>
            <a:r>
              <a:rPr lang="ja-JP" altLang="en-US" sz="2400"/>
              <a:t>タイトル</a:t>
            </a:r>
            <a:endParaRPr lang="en-US" altLang="ja-JP" sz="2400" dirty="0"/>
          </a:p>
          <a:p>
            <a:pPr marL="0" indent="0">
              <a:buNone/>
            </a:pPr>
            <a:r>
              <a:rPr lang="en" altLang="ja-JP" sz="2400" dirty="0"/>
              <a:t>Faster R-CNN: Towards Real-Time Object Detection with Region Proposal Networks</a:t>
            </a:r>
          </a:p>
          <a:p>
            <a:pPr marL="0" indent="0">
              <a:buNone/>
            </a:pPr>
            <a:endParaRPr lang="en" altLang="ja-JP" sz="1800" dirty="0"/>
          </a:p>
          <a:p>
            <a:pPr marL="0" indent="0">
              <a:buNone/>
            </a:pPr>
            <a:endParaRPr lang="en" altLang="ja-JP" sz="1800" dirty="0"/>
          </a:p>
          <a:p>
            <a:pPr marL="0" indent="0">
              <a:buNone/>
            </a:pPr>
            <a:r>
              <a:rPr lang="en" altLang="ja-JP" sz="1800" dirty="0" err="1"/>
              <a:t>Shaoqing</a:t>
            </a:r>
            <a:r>
              <a:rPr lang="en" altLang="ja-JP" sz="1800" dirty="0"/>
              <a:t> Ren, </a:t>
            </a:r>
            <a:r>
              <a:rPr lang="en" altLang="ja-JP" sz="1800" dirty="0" err="1"/>
              <a:t>Kaiming</a:t>
            </a:r>
            <a:r>
              <a:rPr lang="en" altLang="ja-JP" sz="1800" dirty="0"/>
              <a:t> He, Ross </a:t>
            </a:r>
            <a:r>
              <a:rPr lang="en" altLang="ja-JP" sz="1800" dirty="0" err="1"/>
              <a:t>Girshick</a:t>
            </a:r>
            <a:r>
              <a:rPr lang="en" altLang="ja-JP" sz="1800" dirty="0"/>
              <a:t>, and Jian Sun </a:t>
            </a:r>
          </a:p>
          <a:p>
            <a:pPr marL="0" indent="0">
              <a:buNone/>
            </a:pPr>
            <a:endParaRPr lang="en-US" altLang="ja-JP" sz="1800" dirty="0"/>
          </a:p>
          <a:p>
            <a:pPr marL="0" indent="0">
              <a:buNone/>
            </a:pPr>
            <a:r>
              <a:rPr lang="en-US" altLang="ja-JP" sz="1800" dirty="0"/>
              <a:t>IEEE Transactions on Pattern Analysis and Machine Intelligence 2016</a:t>
            </a:r>
          </a:p>
        </p:txBody>
      </p:sp>
      <p:sp>
        <p:nvSpPr>
          <p:cNvPr id="4" name="スライド番号プレースホルダー 3">
            <a:extLst>
              <a:ext uri="{FF2B5EF4-FFF2-40B4-BE49-F238E27FC236}">
                <a16:creationId xmlns:a16="http://schemas.microsoft.com/office/drawing/2014/main" id="{3A7762FC-9A2F-824C-9298-89F1CDA052C0}"/>
              </a:ext>
            </a:extLst>
          </p:cNvPr>
          <p:cNvSpPr>
            <a:spLocks noGrp="1"/>
          </p:cNvSpPr>
          <p:nvPr>
            <p:ph type="sldNum" sz="quarter" idx="12"/>
          </p:nvPr>
        </p:nvSpPr>
        <p:spPr/>
        <p:txBody>
          <a:bodyPr/>
          <a:lstStyle/>
          <a:p>
            <a:fld id="{172565B8-42B1-C14D-81AD-0383236ADDEA}" type="slidenum">
              <a:rPr kumimoji="1" lang="ja-JP" altLang="en-US" smtClean="0"/>
              <a:t>1</a:t>
            </a:fld>
            <a:endParaRPr kumimoji="1" lang="ja-JP" altLang="en-US"/>
          </a:p>
        </p:txBody>
      </p:sp>
    </p:spTree>
    <p:extLst>
      <p:ext uri="{BB962C8B-B14F-4D97-AF65-F5344CB8AC3E}">
        <p14:creationId xmlns:p14="http://schemas.microsoft.com/office/powerpoint/2010/main" val="3324305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7ED75D-D2C4-A446-ADC0-488909529A44}"/>
              </a:ext>
            </a:extLst>
          </p:cNvPr>
          <p:cNvSpPr>
            <a:spLocks noGrp="1"/>
          </p:cNvSpPr>
          <p:nvPr>
            <p:ph type="title"/>
          </p:nvPr>
        </p:nvSpPr>
        <p:spPr/>
        <p:txBody>
          <a:bodyPr/>
          <a:lstStyle/>
          <a:p>
            <a:r>
              <a:rPr lang="en-US" altLang="ja-JP" dirty="0"/>
              <a:t>2.Architecture </a:t>
            </a:r>
            <a:r>
              <a:rPr lang="en-US" altLang="ja-JP" sz="2400" dirty="0"/>
              <a:t>-2.2 RPN</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54131D3-1249-5541-B023-73D576321583}"/>
                  </a:ext>
                </a:extLst>
              </p:cNvPr>
              <p:cNvSpPr>
                <a:spLocks noGrp="1"/>
              </p:cNvSpPr>
              <p:nvPr>
                <p:ph idx="1"/>
              </p:nvPr>
            </p:nvSpPr>
            <p:spPr>
              <a:xfrm>
                <a:off x="628650" y="1825625"/>
                <a:ext cx="7886700" cy="4351338"/>
              </a:xfrm>
            </p:spPr>
            <p:txBody>
              <a:bodyPr/>
              <a:lstStyle/>
              <a:p>
                <a:pPr marL="0" indent="0">
                  <a:buNone/>
                </a:pPr>
                <a:r>
                  <a:rPr lang="en-US" altLang="ja-JP" sz="2000" dirty="0"/>
                  <a:t>4.</a:t>
                </a:r>
                <a:r>
                  <a:rPr lang="ja-JP" altLang="en-US" sz="2000"/>
                  <a:t>損失関数を計算し、</a:t>
                </a:r>
                <a:r>
                  <a:rPr lang="en-US" altLang="ja-JP" sz="2000" dirty="0"/>
                  <a:t>Anchor</a:t>
                </a:r>
                <a:r>
                  <a:rPr lang="ja-JP" altLang="en-US" sz="2000"/>
                  <a:t> </a:t>
                </a:r>
                <a:r>
                  <a:rPr lang="en-US" altLang="ja-JP" sz="2000" dirty="0"/>
                  <a:t>Box</a:t>
                </a:r>
                <a:r>
                  <a:rPr lang="ja-JP" altLang="en-US" sz="2000"/>
                  <a:t>の</a:t>
                </a:r>
                <a:r>
                  <a:rPr lang="en-US" altLang="ja-JP" sz="2000" dirty="0"/>
                  <a:t>regression</a:t>
                </a:r>
                <a:r>
                  <a:rPr lang="ja-JP" altLang="en-US" sz="2000"/>
                  <a:t>を行う</a:t>
                </a:r>
                <a:endParaRPr lang="en-US" altLang="ja-JP" sz="2000" dirty="0"/>
              </a:p>
              <a:p>
                <a:pPr marL="0" indent="0">
                  <a:buNone/>
                </a:pPr>
                <a:r>
                  <a:rPr lang="en-US" altLang="ja-JP" sz="2000" dirty="0"/>
                  <a:t>RPN</a:t>
                </a:r>
                <a:r>
                  <a:rPr lang="ja-JP" altLang="en-US" sz="2000"/>
                  <a:t>の損失関数</a:t>
                </a:r>
                <a:r>
                  <a:rPr lang="en-US" altLang="ja-JP" sz="2000" dirty="0"/>
                  <a:t>(</a:t>
                </a:r>
                <a:r>
                  <a:rPr lang="en-US" altLang="ja-JP" sz="2000" dirty="0">
                    <a:solidFill>
                      <a:schemeClr val="accent6"/>
                    </a:solidFill>
                  </a:rPr>
                  <a:t>Multi Task Loss</a:t>
                </a:r>
                <a:r>
                  <a:rPr lang="en-US" altLang="ja-JP" sz="2000" dirty="0"/>
                  <a:t>)</a:t>
                </a:r>
              </a:p>
              <a:p>
                <a:pPr marL="0" indent="0">
                  <a:buNone/>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𝑝</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𝑖</m:t>
                              </m:r>
                            </m:sub>
                          </m:sSub>
                        </m:e>
                      </m:d>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𝑐𝑙𝑠</m:t>
                              </m:r>
                            </m:sub>
                          </m:sSub>
                        </m:den>
                      </m:f>
                      <m:nary>
                        <m:naryPr>
                          <m:chr m:val="∑"/>
                          <m:supHide m:val="on"/>
                          <m:ctrlPr>
                            <a:rPr lang="en-US" altLang="ja-JP" sz="2000" i="1">
                              <a:latin typeface="Cambria Math" panose="02040503050406030204" pitchFamily="18" charset="0"/>
                            </a:rPr>
                          </m:ctrlPr>
                        </m:naryPr>
                        <m:sub>
                          <m:r>
                            <m:rPr>
                              <m:brk m:alnAt="7"/>
                            </m:rPr>
                            <a:rPr lang="en-US" altLang="ja-JP" sz="2000" i="1">
                              <a:latin typeface="Cambria Math" panose="02040503050406030204" pitchFamily="18" charset="0"/>
                            </a:rPr>
                            <m:t>𝑖</m:t>
                          </m:r>
                        </m:sub>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𝐿</m:t>
                              </m:r>
                            </m:e>
                            <m:sub>
                              <m:r>
                                <a:rPr lang="en-US" altLang="ja-JP" sz="2000" i="1">
                                  <a:latin typeface="Cambria Math" panose="02040503050406030204" pitchFamily="18" charset="0"/>
                                </a:rPr>
                                <m:t>𝑐𝑙𝑠</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𝑝</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𝑝</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m:t>
                                  </m:r>
                                </m:sup>
                              </m:sSubSup>
                            </m:e>
                          </m:d>
                          <m:r>
                            <a:rPr lang="en-US" altLang="ja-JP" sz="2000" i="1">
                              <a:latin typeface="Cambria Math" panose="02040503050406030204" pitchFamily="18" charset="0"/>
                            </a:rPr>
                            <m:t>+</m:t>
                          </m:r>
                          <m:r>
                            <m:rPr>
                              <m:sty m:val="p"/>
                            </m:rPr>
                            <a:rPr lang="en-US" altLang="ja-JP" sz="2000" i="1">
                              <a:latin typeface="Cambria Math" panose="02040503050406030204" pitchFamily="18" charset="0"/>
                            </a:rPr>
                            <m:t>λ</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𝑟𝑒𝑔</m:t>
                                  </m:r>
                                </m:sub>
                              </m:sSub>
                            </m:den>
                          </m:f>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𝑝</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m:t>
                              </m:r>
                            </m:sup>
                          </m:sSubSup>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𝐿</m:t>
                              </m:r>
                            </m:e>
                            <m:sub>
                              <m:r>
                                <a:rPr lang="en-US" altLang="ja-JP" sz="2000" i="1">
                                  <a:latin typeface="Cambria Math" panose="02040503050406030204" pitchFamily="18" charset="0"/>
                                </a:rPr>
                                <m:t>𝑟𝑒𝑔</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𝑡</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m:t>
                              </m:r>
                            </m:sup>
                          </m:sSubSup>
                          <m:r>
                            <a:rPr lang="en-US" altLang="ja-JP" sz="2000" i="1">
                              <a:latin typeface="Cambria Math" panose="02040503050406030204" pitchFamily="18" charset="0"/>
                            </a:rPr>
                            <m:t>)</m:t>
                          </m:r>
                        </m:e>
                      </m:nary>
                    </m:oMath>
                  </m:oMathPara>
                </a14:m>
                <a:endParaRPr lang="en-US" altLang="ja-JP" sz="2000" dirty="0"/>
              </a:p>
              <a:p>
                <a:pPr marL="0" indent="0">
                  <a:buNone/>
                </a:pPr>
                <a:endParaRPr lang="en-US" altLang="ja-JP" sz="15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𝑐𝑙𝑠</m:t>
                          </m:r>
                        </m:sub>
                      </m:sSub>
                      <m:r>
                        <a:rPr lang="en-US" altLang="ja-JP" sz="1600" i="1">
                          <a:latin typeface="Cambria Math" panose="02040503050406030204" pitchFamily="18" charset="0"/>
                        </a:rPr>
                        <m:t> :−</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𝑝</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m:t>
                          </m:r>
                        </m:sup>
                      </m:sSubSup>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log</m:t>
                          </m:r>
                        </m:fName>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𝑝</m:t>
                              </m:r>
                            </m:e>
                            <m:sub>
                              <m:r>
                                <a:rPr lang="en-US" altLang="ja-JP" sz="1600" i="1">
                                  <a:latin typeface="Cambria Math" panose="02040503050406030204" pitchFamily="18" charset="0"/>
                                </a:rPr>
                                <m:t>𝑖</m:t>
                              </m:r>
                            </m:sub>
                          </m:sSub>
                        </m:e>
                      </m:func>
                    </m:oMath>
                  </m:oMathPara>
                </a14:m>
                <a:endParaRPr lang="en-US" altLang="ja-JP" sz="1600" dirty="0"/>
              </a:p>
              <a:p>
                <a:pPr marL="0" indent="0">
                  <a:buNone/>
                </a:pPr>
                <a14:m>
                  <m:oMathPara xmlns:m="http://schemas.openxmlformats.org/officeDocument/2006/math">
                    <m:oMathParaPr>
                      <m:jc m:val="left"/>
                    </m:oMathParaPr>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𝑟𝑒𝑔</m:t>
                          </m:r>
                        </m:sub>
                      </m:sSub>
                      <m:r>
                        <a:rPr lang="en-US" altLang="ja-JP" sz="1600">
                          <a:latin typeface="Cambria Math" panose="02040503050406030204" pitchFamily="18" charset="0"/>
                        </a:rPr>
                        <m:t>:</m:t>
                      </m:r>
                      <m:r>
                        <m:rPr>
                          <m:sty m:val="p"/>
                        </m:rPr>
                        <a:rPr lang="en-US" altLang="ja-JP" sz="1600">
                          <a:latin typeface="Cambria Math" panose="02040503050406030204" pitchFamily="18" charset="0"/>
                        </a:rPr>
                        <m:t>smooth</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1</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𝑡</m:t>
                          </m:r>
                        </m:e>
                        <m:sub>
                          <m:r>
                            <a:rPr lang="en-US" altLang="ja-JP" sz="1600" i="1">
                              <a:latin typeface="Cambria Math" panose="02040503050406030204" pitchFamily="18" charset="0"/>
                            </a:rPr>
                            <m:t>𝑖</m:t>
                          </m:r>
                        </m:sub>
                      </m:sSub>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𝑡</m:t>
                          </m:r>
                        </m:e>
                        <m:sub>
                          <m:r>
                            <a:rPr lang="en-US" altLang="ja-JP" sz="1600" i="1">
                              <a:latin typeface="Cambria Math" panose="02040503050406030204" pitchFamily="18" charset="0"/>
                            </a:rPr>
                            <m:t>𝑖</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oMath>
                  </m:oMathPara>
                </a14:m>
                <a:endParaRPr lang="en-US" altLang="ja-JP" sz="1600" dirty="0"/>
              </a:p>
              <a:p>
                <a:pPr marL="0" indent="0">
                  <a:buNone/>
                </a:pPr>
                <a:r>
                  <a:rPr lang="ja-JP" altLang="en-US" sz="1600"/>
                  <a:t>ただし、</a:t>
                </a:r>
                <a:endParaRPr lang="en-US" altLang="ja-JP" sz="1600" dirty="0"/>
              </a:p>
              <a:p>
                <a:pPr marL="0" indent="0">
                  <a:buNone/>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rPr>
                        <m:t>𝑠𝑚𝑜𝑜𝑡h</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𝐿</m:t>
                          </m:r>
                        </m:e>
                        <m:sub>
                          <m:r>
                            <a:rPr lang="en-US" altLang="ja-JP" sz="1600" i="1">
                              <a:latin typeface="Cambria Math" panose="02040503050406030204" pitchFamily="18" charset="0"/>
                            </a:rPr>
                            <m:t>1</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r>
                        <a:rPr lang="en-US" altLang="ja-JP" sz="1600" i="1">
                          <a:latin typeface="Cambria Math" panose="02040503050406030204" pitchFamily="18" charset="0"/>
                        </a:rPr>
                        <m:t>=</m:t>
                      </m:r>
                      <m:d>
                        <m:dPr>
                          <m:begChr m:val="{"/>
                          <m:endChr m:val=""/>
                          <m:ctrlPr>
                            <a:rPr lang="en-US" altLang="ja-JP" sz="1600" i="1">
                              <a:latin typeface="Cambria Math" panose="02040503050406030204" pitchFamily="18" charset="0"/>
                            </a:rPr>
                          </m:ctrlPr>
                        </m:dPr>
                        <m:e>
                          <m:eqArr>
                            <m:eqArrPr>
                              <m:ctrlPr>
                                <a:rPr lang="en-US" altLang="ja-JP" sz="1600" i="1">
                                  <a:latin typeface="Cambria Math" panose="02040503050406030204" pitchFamily="18" charset="0"/>
                                </a:rPr>
                              </m:ctrlPr>
                            </m:eqArrPr>
                            <m:e>
                              <m:r>
                                <a:rPr lang="en-US" altLang="ja-JP" sz="1600" i="1">
                                  <a:latin typeface="Cambria Math" panose="02040503050406030204" pitchFamily="18" charset="0"/>
                                </a:rPr>
                                <m:t>0.5</m:t>
                              </m:r>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𝑥</m:t>
                                  </m:r>
                                </m:e>
                                <m:sup>
                                  <m:r>
                                    <a:rPr lang="en-US" altLang="ja-JP" sz="1600" i="1">
                                      <a:latin typeface="Cambria Math" panose="02040503050406030204" pitchFamily="18" charset="0"/>
                                    </a:rPr>
                                    <m:t>2</m:t>
                                  </m:r>
                                </m:sup>
                              </m:sSup>
                              <m:r>
                                <a:rPr lang="en-US" altLang="ja-JP" sz="1600" i="1">
                                  <a:latin typeface="Cambria Math" panose="02040503050406030204" pitchFamily="18" charset="0"/>
                                </a:rPr>
                                <m:t>    (</m:t>
                              </m:r>
                              <m:d>
                                <m:dPr>
                                  <m:begChr m:val="|"/>
                                  <m:endChr m:val="|"/>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r>
                                <a:rPr lang="en-US" altLang="ja-JP" sz="1600" i="1">
                                  <a:latin typeface="Cambria Math" panose="02040503050406030204" pitchFamily="18" charset="0"/>
                                </a:rPr>
                                <m:t>&lt;1)</m:t>
                              </m:r>
                            </m:e>
                            <m:e>
                              <m:d>
                                <m:dPr>
                                  <m:begChr m:val="|"/>
                                  <m:endChr m:val="|"/>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r>
                                <a:rPr lang="en-US" altLang="ja-JP" sz="1600" i="1">
                                  <a:latin typeface="Cambria Math" panose="02040503050406030204" pitchFamily="18" charset="0"/>
                                </a:rPr>
                                <m:t>−0.5    </m:t>
                              </m:r>
                              <m:r>
                                <a:rPr lang="en-US" altLang="ja-JP" sz="1600" i="1">
                                  <a:latin typeface="Cambria Math" panose="02040503050406030204" pitchFamily="18" charset="0"/>
                                </a:rPr>
                                <m:t>𝑜𝑡h𝑒𝑟𝑤𝑖𝑠𝑒</m:t>
                              </m:r>
                            </m:e>
                          </m:eqArr>
                        </m:e>
                      </m:d>
                    </m:oMath>
                  </m:oMathPara>
                </a14:m>
                <a:endParaRPr lang="en-US" altLang="ja-JP" sz="1600" dirty="0"/>
              </a:p>
              <a:p>
                <a:pPr marL="0" indent="0">
                  <a:buNone/>
                </a:pPr>
                <a:endParaRPr lang="en-US" altLang="ja-JP" sz="180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754131D3-1249-5541-B023-73D576321583}"/>
                  </a:ext>
                </a:extLst>
              </p:cNvPr>
              <p:cNvSpPr>
                <a:spLocks noGrp="1" noRot="1" noChangeAspect="1" noMove="1" noResize="1" noEditPoints="1" noAdjustHandles="1" noChangeArrowheads="1" noChangeShapeType="1" noTextEdit="1"/>
              </p:cNvSpPr>
              <p:nvPr>
                <p:ph idx="1"/>
              </p:nvPr>
            </p:nvSpPr>
            <p:spPr>
              <a:xfrm>
                <a:off x="628650" y="1825625"/>
                <a:ext cx="7886700" cy="4351338"/>
              </a:xfrm>
              <a:blipFill>
                <a:blip r:embed="rId2"/>
                <a:stretch>
                  <a:fillRect l="-804" t="-11111" b="-848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B102C589-C837-0D41-95E4-B9AC279FB607}"/>
              </a:ext>
            </a:extLst>
          </p:cNvPr>
          <p:cNvSpPr>
            <a:spLocks noGrp="1"/>
          </p:cNvSpPr>
          <p:nvPr>
            <p:ph type="sldNum" sz="quarter" idx="12"/>
          </p:nvPr>
        </p:nvSpPr>
        <p:spPr/>
        <p:txBody>
          <a:bodyPr/>
          <a:lstStyle/>
          <a:p>
            <a:fld id="{172565B8-42B1-C14D-81AD-0383236ADDEA}"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82FD072-17C5-094C-938C-0C63038A360B}"/>
                  </a:ext>
                </a:extLst>
              </p:cNvPr>
              <p:cNvSpPr txBox="1"/>
              <p:nvPr/>
            </p:nvSpPr>
            <p:spPr>
              <a:xfrm>
                <a:off x="4020637" y="3373461"/>
                <a:ext cx="3466013" cy="2387000"/>
              </a:xfrm>
              <a:prstGeom prst="rect">
                <a:avLst/>
              </a:prstGeom>
              <a:noFill/>
            </p:spPr>
            <p:txBody>
              <a:bodyPr wrap="none" rtlCol="0">
                <a:spAutoFit/>
              </a:bodyPr>
              <a:lstStyle/>
              <a:p>
                <a:r>
                  <a:rPr lang="ja-JP" altLang="en-US" sz="1600">
                    <a:latin typeface="Meiryo UI" panose="020B0604030504040204" pitchFamily="34" charset="-128"/>
                    <a:ea typeface="Meiryo UI" panose="020B0604030504040204" pitchFamily="34" charset="-128"/>
                  </a:rPr>
                  <a:t>スケールの調整を行う正規化</a:t>
                </a:r>
                <a:endParaRPr lang="en-US" altLang="ja-JP" sz="1600" dirty="0">
                  <a:latin typeface="Meiryo UI" panose="020B0604030504040204" pitchFamily="34" charset="-128"/>
                  <a:ea typeface="Meiryo UI" panose="020B0604030504040204" pitchFamily="34" charset="-128"/>
                </a:endParaRPr>
              </a:p>
              <a:p>
                <a:pPr/>
                <a14:m>
                  <m:oMathPara xmlns:m="http://schemas.openxmlformats.org/officeDocument/2006/math">
                    <m:oMathParaPr>
                      <m:jc m:val="centerGroup"/>
                    </m:oMathParaPr>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𝑡</m:t>
                          </m:r>
                        </m:e>
                        <m:sub>
                          <m:r>
                            <a:rPr lang="en-US" altLang="ja-JP" sz="1600" i="1">
                              <a:latin typeface="Cambria Math" panose="02040503050406030204" pitchFamily="18" charset="0"/>
                            </a:rPr>
                            <m:t>𝑥</m:t>
                          </m:r>
                        </m:sub>
                      </m:sSub>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𝑥</m:t>
                          </m:r>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𝑎</m:t>
                              </m:r>
                            </m:sub>
                          </m:sSub>
                        </m:num>
                        <m:den>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𝑤</m:t>
                              </m:r>
                            </m:e>
                            <m:sub>
                              <m:r>
                                <a:rPr lang="en-US" altLang="ja-JP" sz="1600" i="1">
                                  <a:latin typeface="Cambria Math" panose="02040503050406030204" pitchFamily="18" charset="0"/>
                                </a:rPr>
                                <m:t>𝑎</m:t>
                              </m:r>
                            </m:sub>
                          </m:sSub>
                        </m:den>
                      </m:f>
                      <m:r>
                        <a:rPr lang="en-US" altLang="ja-JP" sz="1600" i="1">
                          <a:latin typeface="Cambria Math" panose="02040503050406030204" pitchFamily="18" charset="0"/>
                        </a:rPr>
                        <m:t>,   </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𝑡</m:t>
                          </m:r>
                        </m:e>
                        <m:sub>
                          <m:r>
                            <a:rPr lang="en-US" altLang="ja-JP" sz="1600" i="1">
                              <a:latin typeface="Cambria Math" panose="02040503050406030204" pitchFamily="18" charset="0"/>
                            </a:rPr>
                            <m:t>𝑦</m:t>
                          </m:r>
                        </m:sub>
                      </m:sSub>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𝑦</m:t>
                          </m:r>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𝑎</m:t>
                              </m:r>
                            </m:sub>
                          </m:sSub>
                        </m:num>
                        <m:den>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h</m:t>
                              </m:r>
                            </m:e>
                            <m:sub>
                              <m:r>
                                <a:rPr lang="en-US" altLang="ja-JP" sz="1600" i="1">
                                  <a:latin typeface="Cambria Math" panose="02040503050406030204" pitchFamily="18" charset="0"/>
                                </a:rPr>
                                <m:t>𝑎</m:t>
                              </m:r>
                            </m:sub>
                          </m:sSub>
                        </m:den>
                      </m:f>
                    </m:oMath>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𝑡</m:t>
                          </m:r>
                        </m:e>
                        <m:sub>
                          <m:r>
                            <a:rPr lang="en-US" altLang="ja-JP" sz="1600" i="1">
                              <a:latin typeface="Cambria Math" panose="02040503050406030204" pitchFamily="18" charset="0"/>
                            </a:rPr>
                            <m:t>𝑦</m:t>
                          </m:r>
                        </m:sub>
                      </m:sSub>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log</m:t>
                          </m:r>
                        </m:fName>
                        <m:e>
                          <m:d>
                            <m:dPr>
                              <m:ctrlPr>
                                <a:rPr lang="en-US" altLang="ja-JP" sz="1600" i="1">
                                  <a:latin typeface="Cambria Math" panose="02040503050406030204" pitchFamily="18" charset="0"/>
                                </a:rPr>
                              </m:ctrlPr>
                            </m:dPr>
                            <m:e>
                              <m:f>
                                <m:fPr>
                                  <m:ctrlPr>
                                    <a:rPr lang="en-US" altLang="ja-JP" sz="1600" i="1">
                                      <a:latin typeface="Cambria Math" panose="02040503050406030204" pitchFamily="18" charset="0"/>
                                    </a:rPr>
                                  </m:ctrlPr>
                                </m:fPr>
                                <m:num>
                                  <m:r>
                                    <a:rPr lang="en-US" altLang="ja-JP" sz="1600" i="1">
                                      <a:latin typeface="Cambria Math" panose="02040503050406030204" pitchFamily="18" charset="0"/>
                                    </a:rPr>
                                    <m:t>𝑤</m:t>
                                  </m:r>
                                </m:num>
                                <m:den>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𝑤</m:t>
                                      </m:r>
                                    </m:e>
                                    <m:sub>
                                      <m:r>
                                        <a:rPr lang="en-US" altLang="ja-JP" sz="1600" i="1">
                                          <a:latin typeface="Cambria Math" panose="02040503050406030204" pitchFamily="18" charset="0"/>
                                        </a:rPr>
                                        <m:t>𝑎</m:t>
                                      </m:r>
                                      <m:r>
                                        <a:rPr lang="en-US" altLang="ja-JP" sz="1600" i="1">
                                          <a:latin typeface="Cambria Math" panose="02040503050406030204" pitchFamily="18" charset="0"/>
                                        </a:rPr>
                                        <m:t>)</m:t>
                                      </m:r>
                                    </m:sub>
                                  </m:sSub>
                                </m:den>
                              </m:f>
                            </m:e>
                          </m:d>
                        </m:e>
                      </m:func>
                      <m:r>
                        <a:rPr lang="en-US" altLang="ja-JP" sz="1600" i="1">
                          <a:latin typeface="Cambria Math" panose="02040503050406030204" pitchFamily="18" charset="0"/>
                        </a:rPr>
                        <m:t>,   </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𝑡</m:t>
                          </m:r>
                        </m:e>
                        <m:sub>
                          <m:r>
                            <a:rPr lang="en-US" altLang="ja-JP" sz="1600" i="1">
                              <a:latin typeface="Cambria Math" panose="02040503050406030204" pitchFamily="18" charset="0"/>
                            </a:rPr>
                            <m:t>h</m:t>
                          </m:r>
                        </m:sub>
                      </m:sSub>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log</m:t>
                          </m:r>
                        </m:fName>
                        <m:e>
                          <m:d>
                            <m:dPr>
                              <m:ctrlPr>
                                <a:rPr lang="en-US" altLang="ja-JP" sz="1600" i="1">
                                  <a:latin typeface="Cambria Math" panose="02040503050406030204" pitchFamily="18" charset="0"/>
                                </a:rPr>
                              </m:ctrlPr>
                            </m:dPr>
                            <m:e>
                              <m:f>
                                <m:fPr>
                                  <m:ctrlPr>
                                    <a:rPr lang="en-US" altLang="ja-JP" sz="1600" i="1">
                                      <a:latin typeface="Cambria Math" panose="02040503050406030204" pitchFamily="18" charset="0"/>
                                    </a:rPr>
                                  </m:ctrlPr>
                                </m:fPr>
                                <m:num>
                                  <m:r>
                                    <a:rPr lang="en-US" altLang="ja-JP" sz="1600" i="1">
                                      <a:latin typeface="Cambria Math" panose="02040503050406030204" pitchFamily="18" charset="0"/>
                                    </a:rPr>
                                    <m:t>h</m:t>
                                  </m:r>
                                </m:num>
                                <m:den>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h</m:t>
                                      </m:r>
                                    </m:e>
                                    <m:sub>
                                      <m:r>
                                        <a:rPr lang="en-US" altLang="ja-JP" sz="1600" i="1">
                                          <a:latin typeface="Cambria Math" panose="02040503050406030204" pitchFamily="18" charset="0"/>
                                        </a:rPr>
                                        <m:t>𝑎</m:t>
                                      </m:r>
                                    </m:sub>
                                  </m:sSub>
                                </m:den>
                              </m:f>
                            </m:e>
                          </m:d>
                        </m:e>
                      </m:func>
                    </m:oMath>
                    <m:oMath xmlns:m="http://schemas.openxmlformats.org/officeDocument/2006/math">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𝑡</m:t>
                          </m:r>
                        </m:e>
                        <m:sub>
                          <m:r>
                            <a:rPr lang="en-US" altLang="ja-JP" sz="1600" i="1">
                              <a:latin typeface="Cambria Math" panose="02040503050406030204" pitchFamily="18" charset="0"/>
                            </a:rPr>
                            <m:t>𝑥</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𝑥</m:t>
                              </m:r>
                            </m:e>
                            <m:sup>
                              <m:r>
                                <a:rPr lang="en-US" altLang="ja-JP" sz="1600" i="1">
                                  <a:latin typeface="Cambria Math" panose="02040503050406030204" pitchFamily="18" charset="0"/>
                                </a:rPr>
                                <m:t>∗</m:t>
                              </m:r>
                            </m:sup>
                          </m:sSup>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𝑥</m:t>
                              </m:r>
                            </m:e>
                            <m:sub>
                              <m:r>
                                <a:rPr lang="en-US" altLang="ja-JP" sz="1600" i="1">
                                  <a:latin typeface="Cambria Math" panose="02040503050406030204" pitchFamily="18" charset="0"/>
                                </a:rPr>
                                <m:t>𝑎</m:t>
                              </m:r>
                            </m:sub>
                          </m:sSub>
                        </m:num>
                        <m:den>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𝑤</m:t>
                              </m:r>
                            </m:e>
                            <m:sub>
                              <m:r>
                                <a:rPr lang="en-US" altLang="ja-JP" sz="1600" i="1">
                                  <a:latin typeface="Cambria Math" panose="02040503050406030204" pitchFamily="18" charset="0"/>
                                </a:rPr>
                                <m:t>𝑎</m:t>
                              </m:r>
                            </m:sub>
                          </m:sSub>
                        </m:den>
                      </m:f>
                      <m:r>
                        <a:rPr lang="en-US" altLang="ja-JP" sz="1600" i="1">
                          <a:latin typeface="Cambria Math" panose="02040503050406030204" pitchFamily="18" charset="0"/>
                        </a:rPr>
                        <m:t>,   </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𝑡</m:t>
                          </m:r>
                        </m:e>
                        <m:sub>
                          <m:r>
                            <a:rPr lang="en-US" altLang="ja-JP" sz="1600" i="1">
                              <a:latin typeface="Cambria Math" panose="02040503050406030204" pitchFamily="18" charset="0"/>
                            </a:rPr>
                            <m:t>𝑦</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𝑦</m:t>
                              </m:r>
                            </m:e>
                            <m:sup>
                              <m:r>
                                <a:rPr lang="en-US" altLang="ja-JP" sz="1600" i="1">
                                  <a:latin typeface="Cambria Math" panose="02040503050406030204" pitchFamily="18" charset="0"/>
                                </a:rPr>
                                <m:t>∗</m:t>
                              </m:r>
                            </m:sup>
                          </m:sSup>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𝑎</m:t>
                              </m:r>
                            </m:sub>
                          </m:sSub>
                        </m:num>
                        <m:den>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h</m:t>
                              </m:r>
                            </m:e>
                            <m:sub>
                              <m:r>
                                <a:rPr lang="en-US" altLang="ja-JP" sz="1600" i="1">
                                  <a:latin typeface="Cambria Math" panose="02040503050406030204" pitchFamily="18" charset="0"/>
                                </a:rPr>
                                <m:t>𝑎</m:t>
                              </m:r>
                            </m:sub>
                          </m:sSub>
                        </m:den>
                      </m:f>
                    </m:oMath>
                    <m:oMath xmlns:m="http://schemas.openxmlformats.org/officeDocument/2006/math">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𝑡</m:t>
                          </m:r>
                        </m:e>
                        <m:sub>
                          <m:r>
                            <a:rPr lang="en-US" altLang="ja-JP" sz="1600" i="1">
                              <a:latin typeface="Cambria Math" panose="02040503050406030204" pitchFamily="18" charset="0"/>
                            </a:rPr>
                            <m:t>𝑤</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log</m:t>
                          </m:r>
                        </m:fName>
                        <m:e>
                          <m:d>
                            <m:dPr>
                              <m:ctrlPr>
                                <a:rPr lang="en-US" altLang="ja-JP" sz="1600" i="1">
                                  <a:latin typeface="Cambria Math" panose="02040503050406030204" pitchFamily="18" charset="0"/>
                                </a:rPr>
                              </m:ctrlPr>
                            </m:dPr>
                            <m:e>
                              <m:f>
                                <m:fPr>
                                  <m:ctrlPr>
                                    <a:rPr lang="en-US" altLang="ja-JP" sz="1600" i="1">
                                      <a:latin typeface="Cambria Math" panose="02040503050406030204" pitchFamily="18" charset="0"/>
                                    </a:rPr>
                                  </m:ctrlPr>
                                </m:fPr>
                                <m:num>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𝑤</m:t>
                                      </m:r>
                                    </m:e>
                                    <m:sup>
                                      <m:r>
                                        <a:rPr lang="en-US" altLang="ja-JP" sz="1600" i="1">
                                          <a:latin typeface="Cambria Math" panose="02040503050406030204" pitchFamily="18" charset="0"/>
                                        </a:rPr>
                                        <m:t>∗</m:t>
                                      </m:r>
                                    </m:sup>
                                  </m:sSup>
                                </m:num>
                                <m:den>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𝑤</m:t>
                                      </m:r>
                                    </m:e>
                                    <m:sub>
                                      <m:r>
                                        <a:rPr lang="en-US" altLang="ja-JP" sz="1600" i="1">
                                          <a:latin typeface="Cambria Math" panose="02040503050406030204" pitchFamily="18" charset="0"/>
                                        </a:rPr>
                                        <m:t>𝑎</m:t>
                                      </m:r>
                                    </m:sub>
                                  </m:sSub>
                                </m:den>
                              </m:f>
                            </m:e>
                          </m:d>
                        </m:e>
                      </m:func>
                      <m:r>
                        <a:rPr lang="en-US" altLang="ja-JP" sz="1600" i="1">
                          <a:latin typeface="Cambria Math" panose="02040503050406030204" pitchFamily="18" charset="0"/>
                        </a:rPr>
                        <m:t>,   </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𝑡</m:t>
                          </m:r>
                        </m:e>
                        <m:sub>
                          <m:r>
                            <a:rPr lang="en-US" altLang="ja-JP" sz="1600" i="1">
                              <a:latin typeface="Cambria Math" panose="02040503050406030204" pitchFamily="18" charset="0"/>
                            </a:rPr>
                            <m:t>h</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r>
                        <m:rPr>
                          <m:sty m:val="p"/>
                        </m:rPr>
                        <a:rPr lang="en-US" altLang="ja-JP" sz="1600">
                          <a:latin typeface="Cambria Math" panose="02040503050406030204" pitchFamily="18" charset="0"/>
                        </a:rPr>
                        <m:t>log</m:t>
                      </m:r>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h</m:t>
                              </m:r>
                            </m:e>
                            <m:sup>
                              <m:r>
                                <a:rPr lang="en-US" altLang="ja-JP" sz="1600" i="1">
                                  <a:latin typeface="Cambria Math" panose="02040503050406030204" pitchFamily="18" charset="0"/>
                                </a:rPr>
                                <m:t>∗</m:t>
                              </m:r>
                            </m:sup>
                          </m:sSup>
                        </m:num>
                        <m:den>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h</m:t>
                              </m:r>
                            </m:e>
                            <m:sub>
                              <m:r>
                                <a:rPr lang="en-US" altLang="ja-JP" sz="1600" i="1">
                                  <a:latin typeface="Cambria Math" panose="02040503050406030204" pitchFamily="18" charset="0"/>
                                </a:rPr>
                                <m:t>𝑎</m:t>
                              </m:r>
                            </m:sub>
                          </m:sSub>
                        </m:den>
                      </m:f>
                      <m:r>
                        <a:rPr lang="en-US" altLang="ja-JP" sz="1600" i="1">
                          <a:latin typeface="Cambria Math" panose="02040503050406030204" pitchFamily="18" charset="0"/>
                        </a:rPr>
                        <m:t>)</m:t>
                      </m:r>
                    </m:oMath>
                  </m:oMathPara>
                </a14:m>
                <a:endParaRPr lang="en-US" altLang="ja-JP" sz="1600" dirty="0"/>
              </a:p>
            </p:txBody>
          </p:sp>
        </mc:Choice>
        <mc:Fallback xmlns="">
          <p:sp>
            <p:nvSpPr>
              <p:cNvPr id="5" name="テキスト ボックス 4">
                <a:extLst>
                  <a:ext uri="{FF2B5EF4-FFF2-40B4-BE49-F238E27FC236}">
                    <a16:creationId xmlns:a16="http://schemas.microsoft.com/office/drawing/2014/main" id="{182FD072-17C5-094C-938C-0C63038A360B}"/>
                  </a:ext>
                </a:extLst>
              </p:cNvPr>
              <p:cNvSpPr txBox="1">
                <a:spLocks noRot="1" noChangeAspect="1" noMove="1" noResize="1" noEditPoints="1" noAdjustHandles="1" noChangeArrowheads="1" noChangeShapeType="1" noTextEdit="1"/>
              </p:cNvSpPr>
              <p:nvPr/>
            </p:nvSpPr>
            <p:spPr>
              <a:xfrm>
                <a:off x="4020637" y="3373461"/>
                <a:ext cx="3466013" cy="2387000"/>
              </a:xfrm>
              <a:prstGeom prst="rect">
                <a:avLst/>
              </a:prstGeom>
              <a:blipFill>
                <a:blip r:embed="rId3"/>
                <a:stretch>
                  <a:fillRect l="-1095" t="-5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36E1308-6155-6F46-A32B-4A6DB1DF6A44}"/>
                  </a:ext>
                </a:extLst>
              </p:cNvPr>
              <p:cNvSpPr txBox="1"/>
              <p:nvPr/>
            </p:nvSpPr>
            <p:spPr>
              <a:xfrm>
                <a:off x="7196125" y="4806663"/>
                <a:ext cx="2029338" cy="11620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400" i="1">
                          <a:latin typeface="Cambria Math" panose="02040503050406030204" pitchFamily="18" charset="0"/>
                        </a:rPr>
                        <m:t>𝑥</m:t>
                      </m:r>
                      <m:r>
                        <a:rPr lang="en-US" altLang="ja-JP" sz="1400" i="1">
                          <a:latin typeface="Cambria Math" panose="02040503050406030204" pitchFamily="18" charset="0"/>
                        </a:rPr>
                        <m:t>:</m:t>
                      </m:r>
                      <m:r>
                        <a:rPr lang="ja-JP" altLang="en-US" sz="1400" i="1">
                          <a:latin typeface="Cambria Math" panose="02040503050406030204" pitchFamily="18" charset="0"/>
                        </a:rPr>
                        <m:t>予測ボックスの</m:t>
                      </m:r>
                      <m:r>
                        <a:rPr lang="en-US" altLang="ja-JP" sz="1400" i="1">
                          <a:latin typeface="Cambria Math" panose="02040503050406030204" pitchFamily="18" charset="0"/>
                        </a:rPr>
                        <m:t>𝑥</m:t>
                      </m:r>
                    </m:oMath>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𝑥</m:t>
                          </m:r>
                        </m:e>
                        <m:sub>
                          <m:r>
                            <a:rPr lang="en-US" altLang="ja-JP" sz="1400" i="1">
                              <a:latin typeface="Cambria Math" panose="02040503050406030204" pitchFamily="18" charset="0"/>
                            </a:rPr>
                            <m:t>𝑎</m:t>
                          </m:r>
                        </m:sub>
                      </m:sSub>
                      <m:r>
                        <a:rPr lang="en-US" altLang="ja-JP" sz="1400" i="1">
                          <a:latin typeface="Cambria Math" panose="02040503050406030204" pitchFamily="18" charset="0"/>
                        </a:rPr>
                        <m:t>:</m:t>
                      </m:r>
                      <m:r>
                        <a:rPr lang="en-US" altLang="ja-JP" sz="1400" i="1">
                          <a:latin typeface="Cambria Math" panose="02040503050406030204" pitchFamily="18" charset="0"/>
                        </a:rPr>
                        <m:t>𝐴𝑛𝑐h𝑜𝑟</m:t>
                      </m:r>
                      <m:r>
                        <a:rPr lang="en-US" altLang="ja-JP" sz="1400" i="1">
                          <a:latin typeface="Cambria Math" panose="02040503050406030204" pitchFamily="18" charset="0"/>
                        </a:rPr>
                        <m:t> </m:t>
                      </m:r>
                      <m:r>
                        <a:rPr lang="en-US" altLang="ja-JP" sz="1400" i="1">
                          <a:latin typeface="Cambria Math" panose="02040503050406030204" pitchFamily="18" charset="0"/>
                        </a:rPr>
                        <m:t>𝐵𝑜𝑥</m:t>
                      </m:r>
                      <m:r>
                        <a:rPr lang="ja-JP" altLang="en-US" sz="1400" i="1">
                          <a:latin typeface="Cambria Math" panose="02040503050406030204" pitchFamily="18" charset="0"/>
                        </a:rPr>
                        <m:t>の</m:t>
                      </m:r>
                      <m:r>
                        <a:rPr lang="en-US" altLang="ja-JP" sz="1400" i="1">
                          <a:latin typeface="Cambria Math" panose="02040503050406030204" pitchFamily="18" charset="0"/>
                        </a:rPr>
                        <m:t>𝑥</m:t>
                      </m:r>
                    </m:oMath>
                    <m:oMath xmlns:m="http://schemas.openxmlformats.org/officeDocument/2006/math">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𝑥</m:t>
                          </m:r>
                        </m:e>
                        <m:sup>
                          <m:r>
                            <a:rPr lang="en-US" altLang="ja-JP" sz="1400" i="1">
                              <a:latin typeface="Cambria Math" panose="02040503050406030204" pitchFamily="18" charset="0"/>
                            </a:rPr>
                            <m:t>∗</m:t>
                          </m:r>
                        </m:sup>
                      </m:sSup>
                      <m:r>
                        <a:rPr lang="en-US" altLang="ja-JP" sz="1400" i="1">
                          <a:latin typeface="Cambria Math" panose="02040503050406030204" pitchFamily="18" charset="0"/>
                        </a:rPr>
                        <m:t>:</m:t>
                      </m:r>
                      <m:r>
                        <a:rPr lang="en-US" altLang="ja-JP" sz="1400" i="1">
                          <a:latin typeface="Cambria Math" panose="02040503050406030204" pitchFamily="18" charset="0"/>
                        </a:rPr>
                        <m:t>𝐺𝑟𝑜𝑢𝑛𝑑𝑡𝑟𝑢𝑡h</m:t>
                      </m:r>
                      <m:r>
                        <a:rPr lang="ja-JP" altLang="en-US" sz="1400" i="1">
                          <a:latin typeface="Cambria Math" panose="02040503050406030204" pitchFamily="18" charset="0"/>
                        </a:rPr>
                        <m:t>の</m:t>
                      </m:r>
                      <m:r>
                        <a:rPr lang="en-US" altLang="ja-JP" sz="1400" i="1">
                          <a:latin typeface="Cambria Math" panose="02040503050406030204" pitchFamily="18" charset="0"/>
                        </a:rPr>
                        <m:t>𝑥</m:t>
                      </m:r>
                    </m:oMath>
                    <m:oMath xmlns:m="http://schemas.openxmlformats.org/officeDocument/2006/math">
                      <m:r>
                        <a:rPr lang="en-US" altLang="ja-JP" sz="1400" i="1">
                          <a:latin typeface="Cambria Math" panose="02040503050406030204" pitchFamily="18" charset="0"/>
                        </a:rPr>
                        <m:t>𝑦</m:t>
                      </m:r>
                      <m:r>
                        <a:rPr lang="en-US" altLang="ja-JP" sz="1400" i="1">
                          <a:latin typeface="Cambria Math" panose="02040503050406030204" pitchFamily="18" charset="0"/>
                        </a:rPr>
                        <m:t>,</m:t>
                      </m:r>
                      <m:r>
                        <a:rPr lang="en-US" altLang="ja-JP" sz="1400" i="1">
                          <a:latin typeface="Cambria Math" panose="02040503050406030204" pitchFamily="18" charset="0"/>
                        </a:rPr>
                        <m:t>𝑤</m:t>
                      </m:r>
                      <m:r>
                        <a:rPr lang="en-US" altLang="ja-JP" sz="1400" i="1">
                          <a:latin typeface="Cambria Math" panose="02040503050406030204" pitchFamily="18" charset="0"/>
                        </a:rPr>
                        <m:t>,</m:t>
                      </m:r>
                      <m:r>
                        <a:rPr lang="en-US" altLang="ja-JP" sz="1400" i="1">
                          <a:latin typeface="Cambria Math" panose="02040503050406030204" pitchFamily="18" charset="0"/>
                        </a:rPr>
                        <m:t>h</m:t>
                      </m:r>
                      <m:r>
                        <a:rPr lang="ja-JP" altLang="en-US" sz="1400" i="1">
                          <a:latin typeface="Cambria Math" panose="02040503050406030204" pitchFamily="18" charset="0"/>
                        </a:rPr>
                        <m:t>についても同様</m:t>
                      </m:r>
                    </m:oMath>
                  </m:oMathPara>
                </a14:m>
                <a:endParaRPr lang="en-US" altLang="ja-JP" sz="1400" dirty="0">
                  <a:latin typeface="Meiryo UI" panose="020B0604030504040204" pitchFamily="34" charset="-128"/>
                  <a:ea typeface="Meiryo UI" panose="020B0604030504040204" pitchFamily="34" charset="-128"/>
                </a:endParaRPr>
              </a:p>
              <a:p>
                <a:endParaRPr lang="ja-JP" altLang="en-US" sz="1350"/>
              </a:p>
            </p:txBody>
          </p:sp>
        </mc:Choice>
        <mc:Fallback xmlns="">
          <p:sp>
            <p:nvSpPr>
              <p:cNvPr id="6" name="テキスト ボックス 5">
                <a:extLst>
                  <a:ext uri="{FF2B5EF4-FFF2-40B4-BE49-F238E27FC236}">
                    <a16:creationId xmlns:a16="http://schemas.microsoft.com/office/drawing/2014/main" id="{F36E1308-6155-6F46-A32B-4A6DB1DF6A44}"/>
                  </a:ext>
                </a:extLst>
              </p:cNvPr>
              <p:cNvSpPr txBox="1">
                <a:spLocks noRot="1" noChangeAspect="1" noMove="1" noResize="1" noEditPoints="1" noAdjustHandles="1" noChangeArrowheads="1" noChangeShapeType="1" noTextEdit="1"/>
              </p:cNvSpPr>
              <p:nvPr/>
            </p:nvSpPr>
            <p:spPr>
              <a:xfrm>
                <a:off x="7196125" y="4806663"/>
                <a:ext cx="2029338" cy="1162049"/>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93983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0B81A1-47D5-7C4F-922B-4BC8CA7748AC}"/>
              </a:ext>
            </a:extLst>
          </p:cNvPr>
          <p:cNvSpPr>
            <a:spLocks noGrp="1"/>
          </p:cNvSpPr>
          <p:nvPr>
            <p:ph type="title"/>
          </p:nvPr>
        </p:nvSpPr>
        <p:spPr/>
        <p:txBody>
          <a:bodyPr/>
          <a:lstStyle/>
          <a:p>
            <a:r>
              <a:rPr lang="en-US" altLang="ja-JP" dirty="0"/>
              <a:t>2.Architecture </a:t>
            </a:r>
            <a:r>
              <a:rPr lang="en-US" altLang="ja-JP" sz="2400" dirty="0"/>
              <a:t>-2.2 RPN</a:t>
            </a:r>
            <a:endParaRPr kumimoji="1" lang="ja-JP" altLang="en-US"/>
          </a:p>
        </p:txBody>
      </p:sp>
      <p:sp>
        <p:nvSpPr>
          <p:cNvPr id="3" name="コンテンツ プレースホルダー 2">
            <a:extLst>
              <a:ext uri="{FF2B5EF4-FFF2-40B4-BE49-F238E27FC236}">
                <a16:creationId xmlns:a16="http://schemas.microsoft.com/office/drawing/2014/main" id="{EA6F3600-8A53-2B4F-8A7B-462D819FE424}"/>
              </a:ext>
            </a:extLst>
          </p:cNvPr>
          <p:cNvSpPr>
            <a:spLocks noGrp="1"/>
          </p:cNvSpPr>
          <p:nvPr>
            <p:ph idx="1"/>
          </p:nvPr>
        </p:nvSpPr>
        <p:spPr>
          <a:xfrm>
            <a:off x="628650" y="1781215"/>
            <a:ext cx="7886700" cy="3263504"/>
          </a:xfrm>
        </p:spPr>
        <p:txBody>
          <a:bodyPr>
            <a:normAutofit lnSpcReduction="10000"/>
          </a:bodyPr>
          <a:lstStyle/>
          <a:p>
            <a:pPr marL="0" indent="0">
              <a:buNone/>
            </a:pPr>
            <a:r>
              <a:rPr lang="en-US" altLang="ja-JP" sz="2000" dirty="0"/>
              <a:t>5.Non-Maximum Suppression</a:t>
            </a:r>
            <a:r>
              <a:rPr lang="ja-JP" altLang="en-US" sz="2000"/>
              <a:t>により候補領域の絞り込みを行う</a:t>
            </a:r>
            <a:endParaRPr lang="en-US" altLang="ja-JP" sz="2000" dirty="0"/>
          </a:p>
          <a:p>
            <a:pPr marL="0" indent="0">
              <a:buNone/>
            </a:pPr>
            <a:r>
              <a:rPr lang="en-US" altLang="ja-JP" sz="2000" dirty="0">
                <a:solidFill>
                  <a:schemeClr val="accent6"/>
                </a:solidFill>
              </a:rPr>
              <a:t>Non-Maximum Suppression(NMS)</a:t>
            </a:r>
          </a:p>
          <a:p>
            <a:pPr marL="0" indent="0">
              <a:buNone/>
            </a:pPr>
            <a:r>
              <a:rPr lang="ja-JP" altLang="en-US" sz="2000"/>
              <a:t>重なっている状態の領域を抑制し、</a:t>
            </a:r>
            <a:r>
              <a:rPr lang="en-US" altLang="ja-JP" sz="2000" dirty="0"/>
              <a:t>Region Proposal</a:t>
            </a:r>
            <a:r>
              <a:rPr lang="ja-JP" altLang="en-US" sz="2000"/>
              <a:t>の数を減らすアルゴリズム</a:t>
            </a:r>
            <a:endParaRPr lang="en-US" altLang="ja-JP" sz="2000" dirty="0"/>
          </a:p>
          <a:p>
            <a:pPr marL="0" indent="0">
              <a:buNone/>
            </a:pPr>
            <a:endParaRPr lang="en-US" altLang="ja-JP" sz="2000" dirty="0"/>
          </a:p>
          <a:p>
            <a:pPr marL="0" indent="0">
              <a:buNone/>
            </a:pPr>
            <a:r>
              <a:rPr lang="ja-JP" altLang="en-US" sz="2000"/>
              <a:t>例として右の写真で顔を指定する領域を抑制する</a:t>
            </a:r>
            <a:endParaRPr lang="en-US" altLang="ja-JP" sz="2000" dirty="0"/>
          </a:p>
          <a:p>
            <a:pPr marL="0" indent="0">
              <a:buNone/>
            </a:pPr>
            <a:r>
              <a:rPr lang="en-US" altLang="ja-JP" sz="2000" dirty="0"/>
              <a:t>①</a:t>
            </a:r>
            <a:r>
              <a:rPr lang="ja-JP" altLang="en-US" sz="2000"/>
              <a:t>スコアの一番高い</a:t>
            </a:r>
            <a:r>
              <a:rPr lang="en-US" altLang="ja-JP" sz="2000" dirty="0"/>
              <a:t>(</a:t>
            </a:r>
            <a:r>
              <a:rPr lang="ja-JP" altLang="en-US" sz="2000"/>
              <a:t>右下</a:t>
            </a:r>
            <a:r>
              <a:rPr lang="en-US" altLang="ja-JP" sz="2000" dirty="0"/>
              <a:t>)</a:t>
            </a:r>
            <a:r>
              <a:rPr lang="ja-JP" altLang="en-US" sz="2000"/>
              <a:t>の領域を基準にする</a:t>
            </a:r>
            <a:endParaRPr lang="en-US" altLang="ja-JP" sz="2000" dirty="0"/>
          </a:p>
          <a:p>
            <a:pPr marL="0" indent="0">
              <a:buNone/>
            </a:pPr>
            <a:r>
              <a:rPr lang="en-US" altLang="ja-JP" sz="2000" dirty="0"/>
              <a:t>②</a:t>
            </a:r>
            <a:r>
              <a:rPr lang="en-US" altLang="ja-JP" sz="2000" dirty="0" err="1"/>
              <a:t>IoU</a:t>
            </a:r>
            <a:r>
              <a:rPr lang="ja-JP" altLang="en-US" sz="2000"/>
              <a:t>の閾値を超える領域を排除する</a:t>
            </a:r>
            <a:endParaRPr lang="en-US" altLang="ja-JP" sz="2000" dirty="0"/>
          </a:p>
          <a:p>
            <a:pPr marL="0" indent="0">
              <a:buNone/>
            </a:pPr>
            <a:r>
              <a:rPr lang="en-US" altLang="ja-JP" sz="2000" dirty="0"/>
              <a:t>③</a:t>
            </a:r>
            <a:r>
              <a:rPr lang="ja-JP" altLang="en-US" sz="2000"/>
              <a:t>右下だけが残る</a:t>
            </a:r>
            <a:br>
              <a:rPr lang="en-US" altLang="ja-JP" sz="2000" dirty="0"/>
            </a:br>
            <a:endParaRPr lang="en-US" altLang="ja-JP" sz="2000" dirty="0"/>
          </a:p>
          <a:p>
            <a:pPr marL="0" indent="0">
              <a:buNone/>
            </a:pPr>
            <a:endParaRPr lang="en-US" altLang="ja-JP" sz="1500" dirty="0"/>
          </a:p>
          <a:p>
            <a:pPr marL="0" indent="0">
              <a:buNone/>
            </a:pPr>
            <a:endParaRPr lang="en-US" altLang="ja-JP" sz="1800" dirty="0"/>
          </a:p>
        </p:txBody>
      </p:sp>
      <p:sp>
        <p:nvSpPr>
          <p:cNvPr id="4" name="スライド番号プレースホルダー 3">
            <a:extLst>
              <a:ext uri="{FF2B5EF4-FFF2-40B4-BE49-F238E27FC236}">
                <a16:creationId xmlns:a16="http://schemas.microsoft.com/office/drawing/2014/main" id="{94CA7FFA-44FC-9F49-AEC4-01D89CA64D3F}"/>
              </a:ext>
            </a:extLst>
          </p:cNvPr>
          <p:cNvSpPr>
            <a:spLocks noGrp="1"/>
          </p:cNvSpPr>
          <p:nvPr>
            <p:ph type="sldNum" sz="quarter" idx="12"/>
          </p:nvPr>
        </p:nvSpPr>
        <p:spPr/>
        <p:txBody>
          <a:bodyPr/>
          <a:lstStyle/>
          <a:p>
            <a:fld id="{172565B8-42B1-C14D-81AD-0383236ADDEA}" type="slidenum">
              <a:rPr kumimoji="1" lang="ja-JP" altLang="en-US" smtClean="0"/>
              <a:t>20</a:t>
            </a:fld>
            <a:endParaRPr kumimoji="1" lang="ja-JP" altLang="en-US"/>
          </a:p>
        </p:txBody>
      </p:sp>
      <p:pic>
        <p:nvPicPr>
          <p:cNvPr id="5" name="図 4">
            <a:extLst>
              <a:ext uri="{FF2B5EF4-FFF2-40B4-BE49-F238E27FC236}">
                <a16:creationId xmlns:a16="http://schemas.microsoft.com/office/drawing/2014/main" id="{3BE74131-309E-8B4A-9569-F93D3DD2E4D3}"/>
              </a:ext>
            </a:extLst>
          </p:cNvPr>
          <p:cNvPicPr>
            <a:picLocks noChangeAspect="1"/>
          </p:cNvPicPr>
          <p:nvPr/>
        </p:nvPicPr>
        <p:blipFill rotWithShape="1">
          <a:blip r:embed="rId2"/>
          <a:srcRect l="20442" r="20000" b="14035"/>
          <a:stretch/>
        </p:blipFill>
        <p:spPr>
          <a:xfrm>
            <a:off x="6363416" y="2876414"/>
            <a:ext cx="2246468" cy="2156763"/>
          </a:xfrm>
          <a:prstGeom prst="rect">
            <a:avLst/>
          </a:prstGeom>
        </p:spPr>
      </p:pic>
      <p:sp>
        <p:nvSpPr>
          <p:cNvPr id="7" name="テキスト ボックス 6">
            <a:extLst>
              <a:ext uri="{FF2B5EF4-FFF2-40B4-BE49-F238E27FC236}">
                <a16:creationId xmlns:a16="http://schemas.microsoft.com/office/drawing/2014/main" id="{0D3834B7-3B49-9E41-8959-7BAF7ABDACCE}"/>
              </a:ext>
            </a:extLst>
          </p:cNvPr>
          <p:cNvSpPr txBox="1"/>
          <p:nvPr/>
        </p:nvSpPr>
        <p:spPr>
          <a:xfrm>
            <a:off x="590501" y="5331527"/>
            <a:ext cx="7176836" cy="707886"/>
          </a:xfrm>
          <a:prstGeom prst="rect">
            <a:avLst/>
          </a:prstGeom>
          <a:noFill/>
          <a:ln>
            <a:solidFill>
              <a:schemeClr val="accent6"/>
            </a:solidFill>
          </a:ln>
        </p:spPr>
        <p:txBody>
          <a:bodyPr wrap="none" rtlCol="0">
            <a:spAutoFit/>
          </a:bodyPr>
          <a:lstStyle/>
          <a:p>
            <a:r>
              <a:rPr lang="ja-JP" altLang="en-US" sz="2000">
                <a:latin typeface="Meiryo UI" panose="020B0604030504040204" pitchFamily="34" charset="-128"/>
                <a:ea typeface="Meiryo UI" panose="020B0604030504040204" pitchFamily="34" charset="-128"/>
              </a:rPr>
              <a:t>本論文では</a:t>
            </a:r>
            <a:r>
              <a:rPr lang="en-US" altLang="ja-JP" sz="2000" dirty="0" err="1">
                <a:latin typeface="Meiryo UI" panose="020B0604030504040204" pitchFamily="34" charset="-128"/>
                <a:ea typeface="Meiryo UI" panose="020B0604030504040204" pitchFamily="34" charset="-128"/>
              </a:rPr>
              <a:t>IoU</a:t>
            </a:r>
            <a:r>
              <a:rPr lang="ja-JP" altLang="en-US" sz="2000">
                <a:latin typeface="Meiryo UI" panose="020B0604030504040204" pitchFamily="34" charset="-128"/>
                <a:ea typeface="Meiryo UI" panose="020B0604030504040204" pitchFamily="34" charset="-128"/>
              </a:rPr>
              <a:t>の閾値を</a:t>
            </a:r>
            <a:r>
              <a:rPr lang="en-US" altLang="ja-JP" sz="2000" dirty="0">
                <a:latin typeface="Meiryo UI" panose="020B0604030504040204" pitchFamily="34" charset="-128"/>
                <a:ea typeface="Meiryo UI" panose="020B0604030504040204" pitchFamily="34" charset="-128"/>
              </a:rPr>
              <a:t>0.7</a:t>
            </a:r>
            <a:r>
              <a:rPr lang="ja-JP" altLang="en-US" sz="2000">
                <a:latin typeface="Meiryo UI" panose="020B0604030504040204" pitchFamily="34" charset="-128"/>
                <a:ea typeface="Meiryo UI" panose="020B0604030504040204" pitchFamily="34" charset="-128"/>
              </a:rPr>
              <a:t>に設定し</a:t>
            </a:r>
            <a:r>
              <a:rPr lang="en-US" altLang="ja-JP" sz="2000" dirty="0">
                <a:latin typeface="Meiryo UI" panose="020B0604030504040204" pitchFamily="34" charset="-128"/>
                <a:ea typeface="Meiryo UI" panose="020B0604030504040204" pitchFamily="34" charset="-128"/>
              </a:rPr>
              <a:t>RPN</a:t>
            </a:r>
            <a:r>
              <a:rPr lang="ja-JP" altLang="en-US" sz="2000">
                <a:latin typeface="Meiryo UI" panose="020B0604030504040204" pitchFamily="34" charset="-128"/>
                <a:ea typeface="Meiryo UI" panose="020B0604030504040204" pitchFamily="34" charset="-128"/>
              </a:rPr>
              <a:t>での</a:t>
            </a:r>
            <a:r>
              <a:rPr lang="en-US" altLang="ja-JP" sz="2000" dirty="0">
                <a:latin typeface="Meiryo UI" panose="020B0604030504040204" pitchFamily="34" charset="-128"/>
                <a:ea typeface="Meiryo UI" panose="020B0604030504040204" pitchFamily="34" charset="-128"/>
              </a:rPr>
              <a:t>Region Proposal</a:t>
            </a:r>
            <a:r>
              <a:rPr lang="ja-JP" altLang="en-US" sz="2000">
                <a:latin typeface="Meiryo UI" panose="020B0604030504040204" pitchFamily="34" charset="-128"/>
                <a:ea typeface="Meiryo UI" panose="020B0604030504040204" pitchFamily="34" charset="-128"/>
              </a:rPr>
              <a:t>を</a:t>
            </a:r>
            <a:endParaRPr lang="en-US" altLang="ja-JP" sz="2000" dirty="0">
              <a:latin typeface="Meiryo UI" panose="020B0604030504040204" pitchFamily="34" charset="-128"/>
              <a:ea typeface="Meiryo UI" panose="020B0604030504040204" pitchFamily="34" charset="-128"/>
            </a:endParaRPr>
          </a:p>
          <a:p>
            <a:r>
              <a:rPr lang="en-US" altLang="ja-JP" sz="2000" dirty="0">
                <a:latin typeface="Meiryo UI" panose="020B0604030504040204" pitchFamily="34" charset="-128"/>
                <a:ea typeface="Meiryo UI" panose="020B0604030504040204" pitchFamily="34" charset="-128"/>
              </a:rPr>
              <a:t>~2000</a:t>
            </a:r>
            <a:r>
              <a:rPr lang="ja-JP" altLang="en-US" sz="2000">
                <a:latin typeface="Meiryo UI" panose="020B0604030504040204" pitchFamily="34" charset="-128"/>
                <a:ea typeface="Meiryo UI" panose="020B0604030504040204" pitchFamily="34" charset="-128"/>
              </a:rPr>
              <a:t>に抑制</a:t>
            </a:r>
            <a:endParaRPr lang="en-US" altLang="ja-JP" sz="20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92997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5B1AB4-122A-7244-932B-EB305FC318BD}"/>
              </a:ext>
            </a:extLst>
          </p:cNvPr>
          <p:cNvPicPr>
            <a:picLocks noChangeAspect="1"/>
          </p:cNvPicPr>
          <p:nvPr/>
        </p:nvPicPr>
        <p:blipFill rotWithShape="1">
          <a:blip r:embed="rId2"/>
          <a:srcRect l="13133" r="14809"/>
          <a:stretch/>
        </p:blipFill>
        <p:spPr>
          <a:xfrm>
            <a:off x="5514568" y="2090381"/>
            <a:ext cx="3629432" cy="3535680"/>
          </a:xfrm>
          <a:prstGeom prst="rect">
            <a:avLst/>
          </a:prstGeom>
        </p:spPr>
      </p:pic>
      <p:sp>
        <p:nvSpPr>
          <p:cNvPr id="2" name="タイトル 1">
            <a:extLst>
              <a:ext uri="{FF2B5EF4-FFF2-40B4-BE49-F238E27FC236}">
                <a16:creationId xmlns:a16="http://schemas.microsoft.com/office/drawing/2014/main" id="{6BBBD52E-1ADD-FC4A-B7D2-919639A90BD5}"/>
              </a:ext>
            </a:extLst>
          </p:cNvPr>
          <p:cNvSpPr>
            <a:spLocks noGrp="1"/>
          </p:cNvSpPr>
          <p:nvPr>
            <p:ph type="title"/>
          </p:nvPr>
        </p:nvSpPr>
        <p:spPr/>
        <p:txBody>
          <a:bodyPr/>
          <a:lstStyle/>
          <a:p>
            <a:r>
              <a:rPr lang="en-US" altLang="ja-JP" dirty="0"/>
              <a:t>2.Architecture </a:t>
            </a:r>
            <a:r>
              <a:rPr lang="en-US" altLang="ja-JP" sz="2400" dirty="0"/>
              <a:t>-2.3 Fast R-CNN</a:t>
            </a:r>
            <a:endParaRPr kumimoji="1" lang="ja-JP" altLang="en-US"/>
          </a:p>
        </p:txBody>
      </p:sp>
      <p:sp>
        <p:nvSpPr>
          <p:cNvPr id="3" name="コンテンツ プレースホルダー 2">
            <a:extLst>
              <a:ext uri="{FF2B5EF4-FFF2-40B4-BE49-F238E27FC236}">
                <a16:creationId xmlns:a16="http://schemas.microsoft.com/office/drawing/2014/main" id="{5E744408-CA30-FD4C-83BD-8DDC67FE5174}"/>
              </a:ext>
            </a:extLst>
          </p:cNvPr>
          <p:cNvSpPr>
            <a:spLocks noGrp="1"/>
          </p:cNvSpPr>
          <p:nvPr>
            <p:ph idx="1"/>
          </p:nvPr>
        </p:nvSpPr>
        <p:spPr>
          <a:xfrm>
            <a:off x="620486" y="2225695"/>
            <a:ext cx="7886700" cy="3263504"/>
          </a:xfrm>
        </p:spPr>
        <p:txBody>
          <a:bodyPr/>
          <a:lstStyle/>
          <a:p>
            <a:pPr marL="0" indent="0">
              <a:buNone/>
            </a:pPr>
            <a:r>
              <a:rPr lang="en-US" altLang="ja-JP" sz="2000" dirty="0"/>
              <a:t>RPN</a:t>
            </a:r>
            <a:r>
              <a:rPr lang="ja-JP" altLang="en-US" sz="2000"/>
              <a:t>で得た</a:t>
            </a:r>
            <a:r>
              <a:rPr lang="en-US" altLang="ja-JP" sz="2000" dirty="0"/>
              <a:t>Region Proposal</a:t>
            </a:r>
            <a:r>
              <a:rPr lang="ja-JP" altLang="en-US" sz="2000"/>
              <a:t>と</a:t>
            </a:r>
            <a:endParaRPr lang="en-US" altLang="ja-JP" sz="2000" dirty="0"/>
          </a:p>
          <a:p>
            <a:pPr marL="0" indent="0">
              <a:buNone/>
            </a:pPr>
            <a:r>
              <a:rPr lang="en-US" altLang="ja-JP" sz="2000" dirty="0"/>
              <a:t>CNN</a:t>
            </a:r>
            <a:r>
              <a:rPr lang="ja-JP" altLang="en-US" sz="2000"/>
              <a:t>で得た</a:t>
            </a:r>
            <a:r>
              <a:rPr lang="en-US" altLang="ja-JP" sz="2000" dirty="0"/>
              <a:t>Feature map</a:t>
            </a:r>
            <a:r>
              <a:rPr lang="ja-JP" altLang="en-US" sz="2000"/>
              <a:t>を</a:t>
            </a:r>
            <a:endParaRPr lang="en-US" altLang="ja-JP" sz="2000" dirty="0"/>
          </a:p>
          <a:p>
            <a:pPr marL="0" indent="0">
              <a:buNone/>
            </a:pPr>
            <a:r>
              <a:rPr lang="en-US" altLang="ja-JP" sz="2000" dirty="0" err="1"/>
              <a:t>RoI</a:t>
            </a:r>
            <a:r>
              <a:rPr lang="en-US" altLang="ja-JP" sz="2000" dirty="0"/>
              <a:t> Pooling</a:t>
            </a:r>
            <a:r>
              <a:rPr lang="ja-JP" altLang="en-US" sz="2000"/>
              <a:t>以降の</a:t>
            </a:r>
            <a:r>
              <a:rPr lang="en-US" altLang="ja-JP" sz="2000" dirty="0"/>
              <a:t>layer</a:t>
            </a:r>
            <a:r>
              <a:rPr lang="ja-JP" altLang="en-US" sz="2000"/>
              <a:t>へ</a:t>
            </a:r>
            <a:endParaRPr lang="en-US" altLang="ja-JP" sz="2000" dirty="0"/>
          </a:p>
          <a:p>
            <a:pPr marL="0" indent="0">
              <a:buNone/>
            </a:pPr>
            <a:endParaRPr lang="en-US" altLang="ja-JP" sz="2000" dirty="0"/>
          </a:p>
          <a:p>
            <a:pPr marL="0" indent="0">
              <a:buNone/>
            </a:pPr>
            <a:r>
              <a:rPr lang="ja-JP" altLang="en-US" sz="2000"/>
              <a:t>クラス判定と領域決定を行う</a:t>
            </a:r>
            <a:endParaRPr lang="en-US" altLang="ja-JP" sz="2000" dirty="0"/>
          </a:p>
          <a:p>
            <a:pPr marL="0" indent="0">
              <a:buNone/>
            </a:pPr>
            <a:endParaRPr lang="en-US" altLang="ja-JP" sz="2000" dirty="0"/>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25CFE5A9-3081-9348-805B-15C7FF3A5759}"/>
              </a:ext>
            </a:extLst>
          </p:cNvPr>
          <p:cNvSpPr>
            <a:spLocks noGrp="1"/>
          </p:cNvSpPr>
          <p:nvPr>
            <p:ph type="sldNum" sz="quarter" idx="12"/>
          </p:nvPr>
        </p:nvSpPr>
        <p:spPr/>
        <p:txBody>
          <a:bodyPr/>
          <a:lstStyle/>
          <a:p>
            <a:fld id="{172565B8-42B1-C14D-81AD-0383236ADDEA}" type="slidenum">
              <a:rPr kumimoji="1" lang="ja-JP" altLang="en-US" smtClean="0"/>
              <a:t>21</a:t>
            </a:fld>
            <a:endParaRPr kumimoji="1" lang="ja-JP" altLang="en-US"/>
          </a:p>
        </p:txBody>
      </p:sp>
      <p:sp>
        <p:nvSpPr>
          <p:cNvPr id="6" name="フレーム 5">
            <a:extLst>
              <a:ext uri="{FF2B5EF4-FFF2-40B4-BE49-F238E27FC236}">
                <a16:creationId xmlns:a16="http://schemas.microsoft.com/office/drawing/2014/main" id="{87A583E5-3772-5143-9D4D-F910AF9D9C44}"/>
              </a:ext>
            </a:extLst>
          </p:cNvPr>
          <p:cNvSpPr/>
          <p:nvPr/>
        </p:nvSpPr>
        <p:spPr>
          <a:xfrm>
            <a:off x="7060474" y="2039277"/>
            <a:ext cx="1884317" cy="1156063"/>
          </a:xfrm>
          <a:prstGeom prst="frame">
            <a:avLst>
              <a:gd name="adj1" fmla="val 675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8" name="テキスト ボックス 7">
            <a:extLst>
              <a:ext uri="{FF2B5EF4-FFF2-40B4-BE49-F238E27FC236}">
                <a16:creationId xmlns:a16="http://schemas.microsoft.com/office/drawing/2014/main" id="{328DCE26-17B7-1143-8B9D-04A2DFB3F40C}"/>
              </a:ext>
            </a:extLst>
          </p:cNvPr>
          <p:cNvSpPr txBox="1"/>
          <p:nvPr/>
        </p:nvSpPr>
        <p:spPr>
          <a:xfrm>
            <a:off x="620486" y="4337688"/>
            <a:ext cx="4402039" cy="400110"/>
          </a:xfrm>
          <a:prstGeom prst="rect">
            <a:avLst/>
          </a:prstGeom>
          <a:noFill/>
          <a:ln>
            <a:solidFill>
              <a:schemeClr val="accent6"/>
            </a:solidFill>
          </a:ln>
        </p:spPr>
        <p:txBody>
          <a:bodyPr wrap="none" rtlCol="0">
            <a:spAutoFit/>
          </a:bodyPr>
          <a:lstStyle/>
          <a:p>
            <a:r>
              <a:rPr lang="en-US" altLang="ja-JP" sz="2000" dirty="0">
                <a:latin typeface="Meiryo UI" panose="020B0604030504040204" pitchFamily="34" charset="-128"/>
                <a:ea typeface="Meiryo UI" panose="020B0604030504040204" pitchFamily="34" charset="-128"/>
              </a:rPr>
              <a:t>Faster R-CNN=RPN + Fast R-CNN</a:t>
            </a:r>
          </a:p>
        </p:txBody>
      </p:sp>
    </p:spTree>
    <p:extLst>
      <p:ext uri="{BB962C8B-B14F-4D97-AF65-F5344CB8AC3E}">
        <p14:creationId xmlns:p14="http://schemas.microsoft.com/office/powerpoint/2010/main" val="4058015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B8F639-0763-9C48-B777-9D0D86AAE51A}"/>
              </a:ext>
            </a:extLst>
          </p:cNvPr>
          <p:cNvSpPr>
            <a:spLocks noGrp="1"/>
          </p:cNvSpPr>
          <p:nvPr>
            <p:ph type="title"/>
          </p:nvPr>
        </p:nvSpPr>
        <p:spPr/>
        <p:txBody>
          <a:bodyPr/>
          <a:lstStyle/>
          <a:p>
            <a:r>
              <a:rPr lang="en-US" altLang="ja-JP" dirty="0"/>
              <a:t>2.Architecture </a:t>
            </a:r>
            <a:r>
              <a:rPr lang="en-US" altLang="ja-JP" sz="2400" dirty="0"/>
              <a:t>-2.3 Fast R-CNN</a:t>
            </a:r>
            <a:endParaRPr kumimoji="1" lang="ja-JP" altLang="en-US"/>
          </a:p>
        </p:txBody>
      </p:sp>
      <p:sp>
        <p:nvSpPr>
          <p:cNvPr id="3" name="コンテンツ プレースホルダー 2">
            <a:extLst>
              <a:ext uri="{FF2B5EF4-FFF2-40B4-BE49-F238E27FC236}">
                <a16:creationId xmlns:a16="http://schemas.microsoft.com/office/drawing/2014/main" id="{A0CC5E6C-3F33-6F46-B77B-6A141CC61197}"/>
              </a:ext>
            </a:extLst>
          </p:cNvPr>
          <p:cNvSpPr>
            <a:spLocks noGrp="1"/>
          </p:cNvSpPr>
          <p:nvPr>
            <p:ph idx="1"/>
          </p:nvPr>
        </p:nvSpPr>
        <p:spPr/>
        <p:txBody>
          <a:bodyPr>
            <a:normAutofit/>
          </a:bodyPr>
          <a:lstStyle/>
          <a:p>
            <a:r>
              <a:rPr lang="en-US" altLang="ja-JP" sz="2000" dirty="0"/>
              <a:t>Fast R-CNN</a:t>
            </a:r>
          </a:p>
        </p:txBody>
      </p:sp>
      <p:sp>
        <p:nvSpPr>
          <p:cNvPr id="4" name="スライド番号プレースホルダー 3">
            <a:extLst>
              <a:ext uri="{FF2B5EF4-FFF2-40B4-BE49-F238E27FC236}">
                <a16:creationId xmlns:a16="http://schemas.microsoft.com/office/drawing/2014/main" id="{E029D855-3208-694A-BF8F-C01F9744CBC6}"/>
              </a:ext>
            </a:extLst>
          </p:cNvPr>
          <p:cNvSpPr>
            <a:spLocks noGrp="1"/>
          </p:cNvSpPr>
          <p:nvPr>
            <p:ph type="sldNum" sz="quarter" idx="12"/>
          </p:nvPr>
        </p:nvSpPr>
        <p:spPr/>
        <p:txBody>
          <a:bodyPr/>
          <a:lstStyle/>
          <a:p>
            <a:fld id="{172565B8-42B1-C14D-81AD-0383236ADDEA}" type="slidenum">
              <a:rPr kumimoji="1" lang="ja-JP" altLang="en-US" smtClean="0"/>
              <a:t>22</a:t>
            </a:fld>
            <a:endParaRPr kumimoji="1" lang="ja-JP" altLang="en-US"/>
          </a:p>
        </p:txBody>
      </p:sp>
      <p:pic>
        <p:nvPicPr>
          <p:cNvPr id="5" name="図 4">
            <a:extLst>
              <a:ext uri="{FF2B5EF4-FFF2-40B4-BE49-F238E27FC236}">
                <a16:creationId xmlns:a16="http://schemas.microsoft.com/office/drawing/2014/main" id="{654000F7-86DD-9543-A1F6-810D35CF659D}"/>
              </a:ext>
            </a:extLst>
          </p:cNvPr>
          <p:cNvPicPr>
            <a:picLocks noChangeAspect="1"/>
          </p:cNvPicPr>
          <p:nvPr/>
        </p:nvPicPr>
        <p:blipFill rotWithShape="1">
          <a:blip r:embed="rId2"/>
          <a:srcRect t="13616" b="12235"/>
          <a:stretch/>
        </p:blipFill>
        <p:spPr>
          <a:xfrm>
            <a:off x="1242991" y="2108359"/>
            <a:ext cx="6791960" cy="2643330"/>
          </a:xfrm>
          <a:prstGeom prst="rect">
            <a:avLst/>
          </a:prstGeom>
        </p:spPr>
      </p:pic>
      <p:sp>
        <p:nvSpPr>
          <p:cNvPr id="6" name="テキスト ボックス 5">
            <a:extLst>
              <a:ext uri="{FF2B5EF4-FFF2-40B4-BE49-F238E27FC236}">
                <a16:creationId xmlns:a16="http://schemas.microsoft.com/office/drawing/2014/main" id="{933AE5D0-F720-7E49-9675-0526C871512E}"/>
              </a:ext>
            </a:extLst>
          </p:cNvPr>
          <p:cNvSpPr txBox="1"/>
          <p:nvPr/>
        </p:nvSpPr>
        <p:spPr>
          <a:xfrm>
            <a:off x="628650" y="4873154"/>
            <a:ext cx="6952544" cy="1754326"/>
          </a:xfrm>
          <a:prstGeom prst="rect">
            <a:avLst/>
          </a:prstGeom>
          <a:noFill/>
        </p:spPr>
        <p:txBody>
          <a:bodyPr wrap="none" rtlCol="0">
            <a:spAutoFit/>
          </a:bodyPr>
          <a:lstStyle/>
          <a:p>
            <a:r>
              <a:rPr lang="en-US" altLang="ja-JP" dirty="0">
                <a:latin typeface="Meiryo UI" panose="020B0604030504040204" pitchFamily="34" charset="-128"/>
                <a:ea typeface="Meiryo UI" panose="020B0604030504040204" pitchFamily="34" charset="-128"/>
              </a:rPr>
              <a:t>1.ImageNet</a:t>
            </a:r>
            <a:r>
              <a:rPr lang="ja-JP" altLang="en-US">
                <a:latin typeface="Meiryo UI" panose="020B0604030504040204" pitchFamily="34" charset="-128"/>
                <a:ea typeface="Meiryo UI" panose="020B0604030504040204" pitchFamily="34" charset="-128"/>
              </a:rPr>
              <a:t>学習済みモデル</a:t>
            </a:r>
            <a:r>
              <a:rPr lang="en-US" altLang="ja-JP" dirty="0">
                <a:latin typeface="Meiryo UI" panose="020B0604030504040204" pitchFamily="34" charset="-128"/>
                <a:ea typeface="Meiryo UI" panose="020B0604030504040204" pitchFamily="34" charset="-128"/>
              </a:rPr>
              <a:t>(VGG</a:t>
            </a:r>
            <a:r>
              <a:rPr lang="ja-JP" altLang="en-US">
                <a:latin typeface="Meiryo UI" panose="020B0604030504040204" pitchFamily="34" charset="-128"/>
                <a:ea typeface="Meiryo UI" panose="020B0604030504040204" pitchFamily="34" charset="-128"/>
              </a:rPr>
              <a:t>等</a:t>
            </a:r>
            <a:r>
              <a:rPr lang="en-US" altLang="ja-JP" dirty="0">
                <a:latin typeface="Meiryo UI" panose="020B0604030504040204" pitchFamily="34" charset="-128"/>
                <a:ea typeface="Meiryo UI" panose="020B0604030504040204" pitchFamily="34" charset="-128"/>
              </a:rPr>
              <a:t>)</a:t>
            </a:r>
            <a:r>
              <a:rPr lang="ja-JP" altLang="en-US">
                <a:latin typeface="Meiryo UI" panose="020B0604030504040204" pitchFamily="34" charset="-128"/>
                <a:ea typeface="Meiryo UI" panose="020B0604030504040204" pitchFamily="34" charset="-128"/>
              </a:rPr>
              <a:t>の</a:t>
            </a:r>
            <a:r>
              <a:rPr lang="en-US" altLang="ja-JP" dirty="0">
                <a:latin typeface="Meiryo UI" panose="020B0604030504040204" pitchFamily="34" charset="-128"/>
                <a:ea typeface="Meiryo UI" panose="020B0604030504040204" pitchFamily="34" charset="-128"/>
              </a:rPr>
              <a:t>conv</a:t>
            </a:r>
            <a:r>
              <a:rPr lang="ja-JP" altLang="en-US">
                <a:latin typeface="Meiryo UI" panose="020B0604030504040204" pitchFamily="34" charset="-128"/>
                <a:ea typeface="Meiryo UI" panose="020B0604030504040204" pitchFamily="34" charset="-128"/>
              </a:rPr>
              <a:t>層までで</a:t>
            </a:r>
            <a:endParaRPr lang="en-US" altLang="ja-JP" dirty="0">
              <a:latin typeface="Meiryo UI" panose="020B0604030504040204" pitchFamily="34" charset="-128"/>
              <a:ea typeface="Meiryo UI" panose="020B0604030504040204" pitchFamily="34" charset="-128"/>
            </a:endParaRPr>
          </a:p>
          <a:p>
            <a:r>
              <a:rPr lang="en-US" altLang="ja-JP" dirty="0">
                <a:latin typeface="Meiryo UI" panose="020B0604030504040204" pitchFamily="34" charset="-128"/>
                <a:ea typeface="Meiryo UI" panose="020B0604030504040204" pitchFamily="34" charset="-128"/>
              </a:rPr>
              <a:t>   </a:t>
            </a:r>
            <a:r>
              <a:rPr lang="ja-JP" altLang="en-US">
                <a:latin typeface="Meiryo UI" panose="020B0604030504040204" pitchFamily="34" charset="-128"/>
                <a:ea typeface="Meiryo UI" panose="020B0604030504040204" pitchFamily="34" charset="-128"/>
              </a:rPr>
              <a:t>入力画像の</a:t>
            </a:r>
            <a:r>
              <a:rPr lang="en-US" altLang="ja-JP" dirty="0">
                <a:latin typeface="Meiryo UI" panose="020B0604030504040204" pitchFamily="34" charset="-128"/>
                <a:ea typeface="Meiryo UI" panose="020B0604030504040204" pitchFamily="34" charset="-128"/>
              </a:rPr>
              <a:t>feature map</a:t>
            </a:r>
            <a:r>
              <a:rPr lang="ja-JP" altLang="en-US">
                <a:latin typeface="Meiryo UI" panose="020B0604030504040204" pitchFamily="34" charset="-128"/>
                <a:ea typeface="Meiryo UI" panose="020B0604030504040204" pitchFamily="34" charset="-128"/>
              </a:rPr>
              <a:t>を計算</a:t>
            </a:r>
            <a:endParaRPr lang="en-US" altLang="ja-JP" dirty="0">
              <a:latin typeface="Meiryo UI" panose="020B0604030504040204" pitchFamily="34" charset="-128"/>
              <a:ea typeface="Meiryo UI" panose="020B0604030504040204" pitchFamily="34" charset="-128"/>
            </a:endParaRPr>
          </a:p>
          <a:p>
            <a:r>
              <a:rPr lang="en-US" altLang="ja-JP" dirty="0">
                <a:latin typeface="Meiryo UI" panose="020B0604030504040204" pitchFamily="34" charset="-128"/>
                <a:ea typeface="Meiryo UI" panose="020B0604030504040204" pitchFamily="34" charset="-128"/>
              </a:rPr>
              <a:t>2.Selctive Search</a:t>
            </a:r>
            <a:r>
              <a:rPr lang="ja-JP" altLang="en-US">
                <a:latin typeface="Meiryo UI" panose="020B0604030504040204" pitchFamily="34" charset="-128"/>
                <a:ea typeface="Meiryo UI" panose="020B0604030504040204" pitchFamily="34" charset="-128"/>
              </a:rPr>
              <a:t>等で求めた</a:t>
            </a:r>
            <a:r>
              <a:rPr lang="en-US" altLang="ja-JP" dirty="0">
                <a:latin typeface="Meiryo UI" panose="020B0604030504040204" pitchFamily="34" charset="-128"/>
                <a:ea typeface="Meiryo UI" panose="020B0604030504040204" pitchFamily="34" charset="-128"/>
              </a:rPr>
              <a:t>Region Proposal</a:t>
            </a:r>
            <a:r>
              <a:rPr lang="ja-JP" altLang="en-US">
                <a:latin typeface="Meiryo UI" panose="020B0604030504040204" pitchFamily="34" charset="-128"/>
                <a:ea typeface="Meiryo UI" panose="020B0604030504040204" pitchFamily="34" charset="-128"/>
              </a:rPr>
              <a:t>を</a:t>
            </a:r>
            <a:endParaRPr lang="en-US" altLang="ja-JP" dirty="0">
              <a:latin typeface="Meiryo UI" panose="020B0604030504040204" pitchFamily="34" charset="-128"/>
              <a:ea typeface="Meiryo UI" panose="020B0604030504040204" pitchFamily="34" charset="-128"/>
            </a:endParaRPr>
          </a:p>
          <a:p>
            <a:r>
              <a:rPr lang="en-US" altLang="ja-JP" dirty="0">
                <a:latin typeface="Meiryo UI" panose="020B0604030504040204" pitchFamily="34" charset="-128"/>
                <a:ea typeface="Meiryo UI" panose="020B0604030504040204" pitchFamily="34" charset="-128"/>
              </a:rPr>
              <a:t>   feature map</a:t>
            </a:r>
            <a:r>
              <a:rPr lang="ja-JP" altLang="en-US">
                <a:latin typeface="Meiryo UI" panose="020B0604030504040204" pitchFamily="34" charset="-128"/>
                <a:ea typeface="Meiryo UI" panose="020B0604030504040204" pitchFamily="34" charset="-128"/>
              </a:rPr>
              <a:t>に射影</a:t>
            </a:r>
            <a:endParaRPr lang="en-US" altLang="ja-JP" dirty="0">
              <a:latin typeface="Meiryo UI" panose="020B0604030504040204" pitchFamily="34" charset="-128"/>
              <a:ea typeface="Meiryo UI" panose="020B0604030504040204" pitchFamily="34" charset="-128"/>
            </a:endParaRPr>
          </a:p>
          <a:p>
            <a:r>
              <a:rPr lang="en-US" altLang="ja-JP" dirty="0">
                <a:solidFill>
                  <a:schemeClr val="accent6"/>
                </a:solidFill>
                <a:latin typeface="Meiryo UI" panose="020B0604030504040204" pitchFamily="34" charset="-128"/>
                <a:ea typeface="Meiryo UI" panose="020B0604030504040204" pitchFamily="34" charset="-128"/>
              </a:rPr>
              <a:t>3.Rol Pooling(</a:t>
            </a:r>
            <a:r>
              <a:rPr lang="ja-JP" altLang="en-US">
                <a:solidFill>
                  <a:schemeClr val="accent6"/>
                </a:solidFill>
                <a:latin typeface="Meiryo UI" panose="020B0604030504040204" pitchFamily="34" charset="-128"/>
                <a:ea typeface="Meiryo UI" panose="020B0604030504040204" pitchFamily="34" charset="-128"/>
              </a:rPr>
              <a:t>固定サイズの</a:t>
            </a:r>
            <a:r>
              <a:rPr lang="en-US" altLang="ja-JP" dirty="0">
                <a:solidFill>
                  <a:schemeClr val="accent6"/>
                </a:solidFill>
                <a:latin typeface="Meiryo UI" panose="020B0604030504040204" pitchFamily="34" charset="-128"/>
                <a:ea typeface="Meiryo UI" panose="020B0604030504040204" pitchFamily="34" charset="-128"/>
              </a:rPr>
              <a:t>feature map</a:t>
            </a:r>
            <a:r>
              <a:rPr lang="ja-JP" altLang="en-US">
                <a:solidFill>
                  <a:schemeClr val="accent6"/>
                </a:solidFill>
                <a:latin typeface="Meiryo UI" panose="020B0604030504040204" pitchFamily="34" charset="-128"/>
                <a:ea typeface="Meiryo UI" panose="020B0604030504040204" pitchFamily="34" charset="-128"/>
              </a:rPr>
              <a:t>を得る</a:t>
            </a:r>
            <a:r>
              <a:rPr lang="en-US" altLang="ja-JP" dirty="0">
                <a:solidFill>
                  <a:schemeClr val="accent6"/>
                </a:solidFill>
                <a:latin typeface="Meiryo UI" panose="020B0604030504040204" pitchFamily="34" charset="-128"/>
                <a:ea typeface="Meiryo UI" panose="020B0604030504040204" pitchFamily="34" charset="-128"/>
              </a:rPr>
              <a:t>pooling)</a:t>
            </a:r>
          </a:p>
          <a:p>
            <a:r>
              <a:rPr lang="en-US" altLang="ja-JP" dirty="0">
                <a:solidFill>
                  <a:schemeClr val="accent6"/>
                </a:solidFill>
                <a:latin typeface="Meiryo UI" panose="020B0604030504040204" pitchFamily="34" charset="-128"/>
                <a:ea typeface="Meiryo UI" panose="020B0604030504040204" pitchFamily="34" charset="-128"/>
              </a:rPr>
              <a:t>4.FC</a:t>
            </a:r>
            <a:r>
              <a:rPr lang="ja-JP" altLang="en-US">
                <a:solidFill>
                  <a:schemeClr val="accent6"/>
                </a:solidFill>
                <a:latin typeface="Meiryo UI" panose="020B0604030504040204" pitchFamily="34" charset="-128"/>
                <a:ea typeface="Meiryo UI" panose="020B0604030504040204" pitchFamily="34" charset="-128"/>
              </a:rPr>
              <a:t>層を挟み多クラス分類タスク、領域の回帰タスクを誤差逆伝播で行う</a:t>
            </a:r>
          </a:p>
        </p:txBody>
      </p:sp>
      <p:sp>
        <p:nvSpPr>
          <p:cNvPr id="9" name="乗算記号 8">
            <a:extLst>
              <a:ext uri="{FF2B5EF4-FFF2-40B4-BE49-F238E27FC236}">
                <a16:creationId xmlns:a16="http://schemas.microsoft.com/office/drawing/2014/main" id="{415C1E3D-C8D9-4B40-8843-56DB63E21AA8}"/>
              </a:ext>
            </a:extLst>
          </p:cNvPr>
          <p:cNvSpPr/>
          <p:nvPr/>
        </p:nvSpPr>
        <p:spPr>
          <a:xfrm>
            <a:off x="-91440" y="4943343"/>
            <a:ext cx="6400800" cy="978209"/>
          </a:xfrm>
          <a:prstGeom prst="mathMultiply">
            <a:avLst>
              <a:gd name="adj1" fmla="val 756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フレーム 9">
            <a:extLst>
              <a:ext uri="{FF2B5EF4-FFF2-40B4-BE49-F238E27FC236}">
                <a16:creationId xmlns:a16="http://schemas.microsoft.com/office/drawing/2014/main" id="{DEFC2CD3-8817-7C46-B86D-2740E1F05532}"/>
              </a:ext>
            </a:extLst>
          </p:cNvPr>
          <p:cNvSpPr/>
          <p:nvPr/>
        </p:nvSpPr>
        <p:spPr>
          <a:xfrm>
            <a:off x="5240215" y="2128526"/>
            <a:ext cx="2738511" cy="2559405"/>
          </a:xfrm>
          <a:prstGeom prst="frame">
            <a:avLst>
              <a:gd name="adj1" fmla="val 197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endParaRPr>
          </a:p>
        </p:txBody>
      </p:sp>
    </p:spTree>
    <p:extLst>
      <p:ext uri="{BB962C8B-B14F-4D97-AF65-F5344CB8AC3E}">
        <p14:creationId xmlns:p14="http://schemas.microsoft.com/office/powerpoint/2010/main" val="1319592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3813FE-6B1F-4E44-85CE-E55B033B8CD4}"/>
              </a:ext>
            </a:extLst>
          </p:cNvPr>
          <p:cNvSpPr>
            <a:spLocks noGrp="1"/>
          </p:cNvSpPr>
          <p:nvPr>
            <p:ph type="title"/>
          </p:nvPr>
        </p:nvSpPr>
        <p:spPr/>
        <p:txBody>
          <a:bodyPr/>
          <a:lstStyle/>
          <a:p>
            <a:r>
              <a:rPr lang="en-US" altLang="ja-JP" dirty="0"/>
              <a:t>2.Architecture </a:t>
            </a:r>
            <a:r>
              <a:rPr lang="en-US" altLang="ja-JP" sz="2400" dirty="0"/>
              <a:t>-2.3 Fast R-CNN</a:t>
            </a:r>
            <a:endParaRPr kumimoji="1" lang="ja-JP" altLang="en-US"/>
          </a:p>
        </p:txBody>
      </p:sp>
      <p:sp>
        <p:nvSpPr>
          <p:cNvPr id="3" name="コンテンツ プレースホルダー 2">
            <a:extLst>
              <a:ext uri="{FF2B5EF4-FFF2-40B4-BE49-F238E27FC236}">
                <a16:creationId xmlns:a16="http://schemas.microsoft.com/office/drawing/2014/main" id="{74A3F2DF-A0E0-DD47-83F2-B950D2849F99}"/>
              </a:ext>
            </a:extLst>
          </p:cNvPr>
          <p:cNvSpPr>
            <a:spLocks noGrp="1"/>
          </p:cNvSpPr>
          <p:nvPr>
            <p:ph idx="1"/>
          </p:nvPr>
        </p:nvSpPr>
        <p:spPr/>
        <p:txBody>
          <a:bodyPr>
            <a:normAutofit/>
          </a:bodyPr>
          <a:lstStyle/>
          <a:p>
            <a:pPr marL="0" indent="0">
              <a:buNone/>
            </a:pPr>
            <a:r>
              <a:rPr lang="en-US" altLang="ja-JP" sz="2000" dirty="0" err="1">
                <a:solidFill>
                  <a:schemeClr val="accent6"/>
                </a:solidFill>
              </a:rPr>
              <a:t>RoI</a:t>
            </a:r>
            <a:r>
              <a:rPr lang="en-US" altLang="ja-JP" sz="2000" dirty="0">
                <a:solidFill>
                  <a:schemeClr val="accent6"/>
                </a:solidFill>
              </a:rPr>
              <a:t> Pooling</a:t>
            </a:r>
          </a:p>
          <a:p>
            <a:pPr marL="0" indent="0">
              <a:buNone/>
            </a:pPr>
            <a:r>
              <a:rPr lang="en" altLang="ja-JP" sz="2000" dirty="0"/>
              <a:t>Feature map</a:t>
            </a:r>
            <a:r>
              <a:rPr lang="ja-JP" altLang="en-US" sz="2000"/>
              <a:t>から、</a:t>
            </a:r>
            <a:r>
              <a:rPr lang="en" altLang="ja-JP" sz="2000" dirty="0"/>
              <a:t>Region Proposal</a:t>
            </a:r>
            <a:r>
              <a:rPr lang="ja-JP" altLang="en-US" sz="2000"/>
              <a:t>にあたる部分領域を</a:t>
            </a:r>
            <a:endParaRPr lang="en-US" altLang="ja-JP" sz="2000" dirty="0"/>
          </a:p>
          <a:p>
            <a:pPr marL="0" indent="0">
              <a:buNone/>
            </a:pPr>
            <a:r>
              <a:rPr lang="ja-JP" altLang="en-US" sz="2000">
                <a:solidFill>
                  <a:schemeClr val="accent6"/>
                </a:solidFill>
              </a:rPr>
              <a:t>固定サイズ</a:t>
            </a:r>
            <a:r>
              <a:rPr lang="ja-JP" altLang="en-US" sz="2000"/>
              <a:t>の</a:t>
            </a:r>
            <a:r>
              <a:rPr lang="en" altLang="ja-JP" sz="2000" dirty="0"/>
              <a:t>feature map</a:t>
            </a:r>
            <a:r>
              <a:rPr lang="ja-JP" altLang="en-US" sz="2000"/>
              <a:t>として抽出</a:t>
            </a:r>
            <a:r>
              <a:rPr lang="en-US" altLang="ja-JP" sz="2000" dirty="0"/>
              <a:t>(FC</a:t>
            </a:r>
            <a:r>
              <a:rPr lang="ja-JP" altLang="en-US" sz="2000"/>
              <a:t>層への入力数を固定するため</a:t>
            </a:r>
            <a:r>
              <a:rPr lang="en-US" altLang="ja-JP" sz="2000" dirty="0"/>
              <a:t>)</a:t>
            </a:r>
          </a:p>
          <a:p>
            <a:pPr marL="0" indent="0">
              <a:buNone/>
            </a:pPr>
            <a:endParaRPr lang="en-US" altLang="ja-JP" sz="1500" dirty="0">
              <a:solidFill>
                <a:schemeClr val="accent6"/>
              </a:solidFill>
            </a:endParaRPr>
          </a:p>
        </p:txBody>
      </p:sp>
      <p:sp>
        <p:nvSpPr>
          <p:cNvPr id="4" name="スライド番号プレースホルダー 3">
            <a:extLst>
              <a:ext uri="{FF2B5EF4-FFF2-40B4-BE49-F238E27FC236}">
                <a16:creationId xmlns:a16="http://schemas.microsoft.com/office/drawing/2014/main" id="{87DB458F-40EA-FD47-A55E-21E89C7E6C80}"/>
              </a:ext>
            </a:extLst>
          </p:cNvPr>
          <p:cNvSpPr>
            <a:spLocks noGrp="1"/>
          </p:cNvSpPr>
          <p:nvPr>
            <p:ph type="sldNum" sz="quarter" idx="12"/>
          </p:nvPr>
        </p:nvSpPr>
        <p:spPr/>
        <p:txBody>
          <a:bodyPr/>
          <a:lstStyle/>
          <a:p>
            <a:fld id="{172565B8-42B1-C14D-81AD-0383236ADDEA}" type="slidenum">
              <a:rPr kumimoji="1" lang="ja-JP" altLang="en-US" smtClean="0"/>
              <a:t>23</a:t>
            </a:fld>
            <a:endParaRPr kumimoji="1" lang="ja-JP" altLang="en-US"/>
          </a:p>
        </p:txBody>
      </p:sp>
      <p:sp>
        <p:nvSpPr>
          <p:cNvPr id="7" name="テキスト ボックス 6">
            <a:extLst>
              <a:ext uri="{FF2B5EF4-FFF2-40B4-BE49-F238E27FC236}">
                <a16:creationId xmlns:a16="http://schemas.microsoft.com/office/drawing/2014/main" id="{C0085F20-E212-0349-8243-1C88A7317541}"/>
              </a:ext>
            </a:extLst>
          </p:cNvPr>
          <p:cNvSpPr txBox="1"/>
          <p:nvPr/>
        </p:nvSpPr>
        <p:spPr>
          <a:xfrm>
            <a:off x="823875" y="3443211"/>
            <a:ext cx="7863050" cy="1323439"/>
          </a:xfrm>
          <a:prstGeom prst="rect">
            <a:avLst/>
          </a:prstGeom>
          <a:noFill/>
          <a:ln>
            <a:solidFill>
              <a:schemeClr val="accent6"/>
            </a:solidFill>
          </a:ln>
        </p:spPr>
        <p:txBody>
          <a:bodyPr wrap="none" rtlCol="0">
            <a:spAutoFit/>
          </a:bodyPr>
          <a:lstStyle/>
          <a:p>
            <a:r>
              <a:rPr lang="en-US" altLang="ja-JP" sz="2000" dirty="0">
                <a:latin typeface="Meiryo UI" panose="020B0604030504040204" pitchFamily="34" charset="-128"/>
                <a:ea typeface="Meiryo UI" panose="020B0604030504040204" pitchFamily="34" charset="-128"/>
              </a:rPr>
              <a:t>1.Region Proposal</a:t>
            </a:r>
            <a:r>
              <a:rPr lang="ja-JP" altLang="en-US" sz="2000">
                <a:latin typeface="Meiryo UI" panose="020B0604030504040204" pitchFamily="34" charset="-128"/>
                <a:ea typeface="Meiryo UI" panose="020B0604030504040204" pitchFamily="34" charset="-128"/>
              </a:rPr>
              <a:t>を</a:t>
            </a:r>
            <a:r>
              <a:rPr lang="en-US" altLang="ja-JP" sz="2000" dirty="0">
                <a:latin typeface="Meiryo UI" panose="020B0604030504040204" pitchFamily="34" charset="-128"/>
                <a:ea typeface="Meiryo UI" panose="020B0604030504040204" pitchFamily="34" charset="-128"/>
              </a:rPr>
              <a:t>CNN</a:t>
            </a:r>
            <a:r>
              <a:rPr lang="ja-JP" altLang="en-US" sz="2000">
                <a:latin typeface="Meiryo UI" panose="020B0604030504040204" pitchFamily="34" charset="-128"/>
                <a:ea typeface="Meiryo UI" panose="020B0604030504040204" pitchFamily="34" charset="-128"/>
              </a:rPr>
              <a:t>を通した後の</a:t>
            </a:r>
            <a:r>
              <a:rPr lang="en-US" altLang="ja-JP" sz="2000" dirty="0">
                <a:latin typeface="Meiryo UI" panose="020B0604030504040204" pitchFamily="34" charset="-128"/>
                <a:ea typeface="Meiryo UI" panose="020B0604030504040204" pitchFamily="34" charset="-128"/>
              </a:rPr>
              <a:t>Feature map</a:t>
            </a:r>
            <a:r>
              <a:rPr lang="ja-JP" altLang="en-US" sz="2000">
                <a:latin typeface="Meiryo UI" panose="020B0604030504040204" pitchFamily="34" charset="-128"/>
                <a:ea typeface="Meiryo UI" panose="020B0604030504040204" pitchFamily="34" charset="-128"/>
              </a:rPr>
              <a:t>上に投影する</a:t>
            </a:r>
            <a:endParaRPr lang="en-US" altLang="ja-JP" sz="2000" dirty="0">
              <a:latin typeface="Meiryo UI" panose="020B0604030504040204" pitchFamily="34" charset="-128"/>
              <a:ea typeface="Meiryo UI" panose="020B0604030504040204" pitchFamily="34" charset="-128"/>
            </a:endParaRPr>
          </a:p>
          <a:p>
            <a:r>
              <a:rPr lang="en-US" altLang="ja-JP" sz="2000" dirty="0">
                <a:latin typeface="Meiryo UI" panose="020B0604030504040204" pitchFamily="34" charset="-128"/>
                <a:ea typeface="Meiryo UI" panose="020B0604030504040204" pitchFamily="34" charset="-128"/>
              </a:rPr>
              <a:t>2.</a:t>
            </a:r>
            <a:r>
              <a:rPr lang="en" altLang="ja-JP" sz="2000" dirty="0">
                <a:latin typeface="Meiryo UI" panose="020B0604030504040204" pitchFamily="34" charset="-128"/>
                <a:ea typeface="Meiryo UI" panose="020B0604030504040204" pitchFamily="34" charset="-128"/>
              </a:rPr>
              <a:t>Region proposal</a:t>
            </a:r>
            <a:r>
              <a:rPr lang="ja-JP" altLang="en-US" sz="2000">
                <a:latin typeface="Meiryo UI" panose="020B0604030504040204" pitchFamily="34" charset="-128"/>
                <a:ea typeface="Meiryo UI" panose="020B0604030504040204" pitchFamily="34" charset="-128"/>
              </a:rPr>
              <a:t>の座標を整数値に丸め、矩形領域を得る</a:t>
            </a:r>
            <a:endParaRPr lang="en-US" altLang="ja-JP" sz="2000" dirty="0">
              <a:latin typeface="Meiryo UI" panose="020B0604030504040204" pitchFamily="34" charset="-128"/>
              <a:ea typeface="Meiryo UI" panose="020B0604030504040204" pitchFamily="34" charset="-128"/>
            </a:endParaRPr>
          </a:p>
          <a:p>
            <a:r>
              <a:rPr lang="en-US" altLang="ja-JP" sz="2000" dirty="0">
                <a:latin typeface="Meiryo UI" panose="020B0604030504040204" pitchFamily="34" charset="-128"/>
                <a:ea typeface="Meiryo UI" panose="020B0604030504040204" pitchFamily="34" charset="-128"/>
              </a:rPr>
              <a:t>3.</a:t>
            </a:r>
            <a:r>
              <a:rPr lang="ja-JP" altLang="en-US" sz="2000">
                <a:latin typeface="Meiryo UI" panose="020B0604030504040204" pitchFamily="34" charset="-128"/>
                <a:ea typeface="Meiryo UI" panose="020B0604030504040204" pitchFamily="34" charset="-128"/>
              </a:rPr>
              <a:t>矩形領域内を</a:t>
            </a:r>
            <a:r>
              <a:rPr lang="en-US" altLang="ja-JP" sz="2000" dirty="0">
                <a:latin typeface="Meiryo UI" panose="020B0604030504040204" pitchFamily="34" charset="-128"/>
                <a:ea typeface="Meiryo UI" panose="020B0604030504040204" pitchFamily="34" charset="-128"/>
              </a:rPr>
              <a:t>n*n</a:t>
            </a:r>
            <a:r>
              <a:rPr lang="ja-JP" altLang="en-US" sz="2000">
                <a:latin typeface="Meiryo UI" panose="020B0604030504040204" pitchFamily="34" charset="-128"/>
                <a:ea typeface="Meiryo UI" panose="020B0604030504040204" pitchFamily="34" charset="-128"/>
              </a:rPr>
              <a:t>の領域に分割し、ピクセルをそれぞれの領域に分割する</a:t>
            </a:r>
            <a:endParaRPr lang="en-US" altLang="ja-JP" sz="2000" dirty="0">
              <a:latin typeface="Meiryo UI" panose="020B0604030504040204" pitchFamily="34" charset="-128"/>
              <a:ea typeface="Meiryo UI" panose="020B0604030504040204" pitchFamily="34" charset="-128"/>
            </a:endParaRPr>
          </a:p>
          <a:p>
            <a:r>
              <a:rPr lang="en-US" altLang="ja-JP" sz="2000" dirty="0">
                <a:latin typeface="Meiryo UI" panose="020B0604030504040204" pitchFamily="34" charset="-128"/>
                <a:ea typeface="Meiryo UI" panose="020B0604030504040204" pitchFamily="34" charset="-128"/>
              </a:rPr>
              <a:t>4.</a:t>
            </a:r>
            <a:r>
              <a:rPr lang="ja-JP" altLang="en-US" sz="2000">
                <a:latin typeface="Meiryo UI" panose="020B0604030504040204" pitchFamily="34" charset="-128"/>
                <a:ea typeface="Meiryo UI" panose="020B0604030504040204" pitchFamily="34" charset="-128"/>
              </a:rPr>
              <a:t>それぞれの領域で</a:t>
            </a:r>
            <a:r>
              <a:rPr lang="en-US" altLang="ja-JP" sz="2000" dirty="0">
                <a:latin typeface="Meiryo UI" panose="020B0604030504040204" pitchFamily="34" charset="-128"/>
                <a:ea typeface="Meiryo UI" panose="020B0604030504040204" pitchFamily="34" charset="-128"/>
              </a:rPr>
              <a:t>Max Pooling</a:t>
            </a:r>
            <a:r>
              <a:rPr lang="ja-JP" altLang="en-US" sz="2000">
                <a:latin typeface="Meiryo UI" panose="020B0604030504040204" pitchFamily="34" charset="-128"/>
                <a:ea typeface="Meiryo UI" panose="020B0604030504040204" pitchFamily="34" charset="-128"/>
              </a:rPr>
              <a:t>を行い固定サイズの</a:t>
            </a:r>
            <a:r>
              <a:rPr lang="en-US" altLang="ja-JP" sz="2000" dirty="0">
                <a:latin typeface="Meiryo UI" panose="020B0604030504040204" pitchFamily="34" charset="-128"/>
                <a:ea typeface="Meiryo UI" panose="020B0604030504040204" pitchFamily="34" charset="-128"/>
              </a:rPr>
              <a:t>Feature map</a:t>
            </a:r>
            <a:r>
              <a:rPr lang="ja-JP" altLang="en-US" sz="2000">
                <a:latin typeface="Meiryo UI" panose="020B0604030504040204" pitchFamily="34" charset="-128"/>
                <a:ea typeface="Meiryo UI" panose="020B0604030504040204" pitchFamily="34" charset="-128"/>
              </a:rPr>
              <a:t>に</a:t>
            </a:r>
          </a:p>
        </p:txBody>
      </p:sp>
    </p:spTree>
    <p:extLst>
      <p:ext uri="{BB962C8B-B14F-4D97-AF65-F5344CB8AC3E}">
        <p14:creationId xmlns:p14="http://schemas.microsoft.com/office/powerpoint/2010/main" val="1359247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7586B-4B0D-E043-8D7D-90BE5F71CE60}"/>
              </a:ext>
            </a:extLst>
          </p:cNvPr>
          <p:cNvSpPr>
            <a:spLocks noGrp="1"/>
          </p:cNvSpPr>
          <p:nvPr>
            <p:ph type="title"/>
          </p:nvPr>
        </p:nvSpPr>
        <p:spPr/>
        <p:txBody>
          <a:bodyPr/>
          <a:lstStyle/>
          <a:p>
            <a:r>
              <a:rPr lang="en-US" altLang="ja-JP" dirty="0"/>
              <a:t>2.Architecture </a:t>
            </a:r>
            <a:r>
              <a:rPr lang="en-US" altLang="ja-JP" sz="2400" dirty="0"/>
              <a:t>-2.3 Fast R-CNN</a:t>
            </a:r>
            <a:endParaRPr kumimoji="1" lang="ja-JP" altLang="en-US"/>
          </a:p>
        </p:txBody>
      </p:sp>
      <p:sp>
        <p:nvSpPr>
          <p:cNvPr id="3" name="コンテンツ プレースホルダー 2">
            <a:extLst>
              <a:ext uri="{FF2B5EF4-FFF2-40B4-BE49-F238E27FC236}">
                <a16:creationId xmlns:a16="http://schemas.microsoft.com/office/drawing/2014/main" id="{38D6DD98-A85A-514C-B6BD-5B1198762BB8}"/>
              </a:ext>
            </a:extLst>
          </p:cNvPr>
          <p:cNvSpPr>
            <a:spLocks noGrp="1"/>
          </p:cNvSpPr>
          <p:nvPr>
            <p:ph idx="1"/>
          </p:nvPr>
        </p:nvSpPr>
        <p:spPr>
          <a:xfrm>
            <a:off x="628650" y="1825625"/>
            <a:ext cx="7886700" cy="4351338"/>
          </a:xfrm>
        </p:spPr>
        <p:txBody>
          <a:bodyPr>
            <a:normAutofit/>
          </a:bodyPr>
          <a:lstStyle/>
          <a:p>
            <a:pPr marL="0" indent="0">
              <a:buNone/>
            </a:pPr>
            <a:r>
              <a:rPr lang="en-US" altLang="ja-JP" sz="2000" dirty="0" err="1">
                <a:solidFill>
                  <a:schemeClr val="accent6"/>
                </a:solidFill>
              </a:rPr>
              <a:t>RoI</a:t>
            </a:r>
            <a:r>
              <a:rPr lang="en-US" altLang="ja-JP" sz="2000" dirty="0">
                <a:solidFill>
                  <a:schemeClr val="accent6"/>
                </a:solidFill>
              </a:rPr>
              <a:t> Pooling</a:t>
            </a:r>
          </a:p>
          <a:p>
            <a:pPr marL="0" indent="0">
              <a:buNone/>
            </a:pPr>
            <a:r>
              <a:rPr lang="en-US" altLang="ja-JP" sz="2000" dirty="0">
                <a:latin typeface="Meiryo UI" panose="020B0604030504040204" pitchFamily="34" charset="-128"/>
                <a:ea typeface="Meiryo UI" panose="020B0604030504040204" pitchFamily="34" charset="-128"/>
              </a:rPr>
              <a:t>1.Region Proposal</a:t>
            </a:r>
            <a:r>
              <a:rPr lang="ja-JP" altLang="en-US" sz="2000">
                <a:latin typeface="Meiryo UI" panose="020B0604030504040204" pitchFamily="34" charset="-128"/>
                <a:ea typeface="Meiryo UI" panose="020B0604030504040204" pitchFamily="34" charset="-128"/>
              </a:rPr>
              <a:t>を</a:t>
            </a:r>
            <a:r>
              <a:rPr lang="en-US" altLang="ja-JP" sz="2000" dirty="0">
                <a:latin typeface="Meiryo UI" panose="020B0604030504040204" pitchFamily="34" charset="-128"/>
                <a:ea typeface="Meiryo UI" panose="020B0604030504040204" pitchFamily="34" charset="-128"/>
              </a:rPr>
              <a:t>CNN</a:t>
            </a:r>
            <a:r>
              <a:rPr lang="ja-JP" altLang="en-US" sz="2000">
                <a:latin typeface="Meiryo UI" panose="020B0604030504040204" pitchFamily="34" charset="-128"/>
                <a:ea typeface="Meiryo UI" panose="020B0604030504040204" pitchFamily="34" charset="-128"/>
              </a:rPr>
              <a:t>を通した後の</a:t>
            </a:r>
            <a:r>
              <a:rPr lang="en-US" altLang="ja-JP" sz="2000" dirty="0">
                <a:latin typeface="Meiryo UI" panose="020B0604030504040204" pitchFamily="34" charset="-128"/>
                <a:ea typeface="Meiryo UI" panose="020B0604030504040204" pitchFamily="34" charset="-128"/>
              </a:rPr>
              <a:t>Feature map</a:t>
            </a:r>
            <a:r>
              <a:rPr lang="ja-JP" altLang="en-US" sz="2000">
                <a:latin typeface="Meiryo UI" panose="020B0604030504040204" pitchFamily="34" charset="-128"/>
                <a:ea typeface="Meiryo UI" panose="020B0604030504040204" pitchFamily="34" charset="-128"/>
              </a:rPr>
              <a:t>上に投影する</a:t>
            </a:r>
            <a:endParaRPr lang="en-US" altLang="ja-JP" sz="2000" dirty="0">
              <a:latin typeface="Meiryo UI" panose="020B0604030504040204" pitchFamily="34" charset="-128"/>
              <a:ea typeface="Meiryo UI" panose="020B0604030504040204" pitchFamily="34" charset="-128"/>
            </a:endParaRPr>
          </a:p>
          <a:p>
            <a:pPr marL="0" indent="0">
              <a:buNone/>
            </a:pPr>
            <a:endParaRPr lang="en-US" altLang="ja-JP" sz="1500" dirty="0">
              <a:latin typeface="Meiryo UI" panose="020B0604030504040204" pitchFamily="34" charset="-128"/>
              <a:ea typeface="Meiryo UI" panose="020B0604030504040204" pitchFamily="34" charset="-128"/>
            </a:endParaRPr>
          </a:p>
          <a:p>
            <a:pPr marL="0" indent="0">
              <a:buNone/>
            </a:pPr>
            <a:endParaRPr lang="en-US" altLang="ja-JP" sz="1500" dirty="0">
              <a:latin typeface="Meiryo UI" panose="020B0604030504040204" pitchFamily="34" charset="-128"/>
              <a:ea typeface="Meiryo UI" panose="020B0604030504040204" pitchFamily="34" charset="-128"/>
            </a:endParaRPr>
          </a:p>
          <a:p>
            <a:pPr marL="0" indent="0">
              <a:buNone/>
            </a:pPr>
            <a:endParaRPr lang="ja-JP" altLang="en-US" sz="1800">
              <a:solidFill>
                <a:schemeClr val="accent6"/>
              </a:solidFill>
            </a:endParaRPr>
          </a:p>
        </p:txBody>
      </p:sp>
      <p:sp>
        <p:nvSpPr>
          <p:cNvPr id="4" name="スライド番号プレースホルダー 3">
            <a:extLst>
              <a:ext uri="{FF2B5EF4-FFF2-40B4-BE49-F238E27FC236}">
                <a16:creationId xmlns:a16="http://schemas.microsoft.com/office/drawing/2014/main" id="{21D3CB1E-AAAA-9347-830A-CE0DB44B4E44}"/>
              </a:ext>
            </a:extLst>
          </p:cNvPr>
          <p:cNvSpPr>
            <a:spLocks noGrp="1"/>
          </p:cNvSpPr>
          <p:nvPr>
            <p:ph type="sldNum" sz="quarter" idx="12"/>
          </p:nvPr>
        </p:nvSpPr>
        <p:spPr/>
        <p:txBody>
          <a:bodyPr/>
          <a:lstStyle/>
          <a:p>
            <a:fld id="{172565B8-42B1-C14D-81AD-0383236ADDEA}" type="slidenum">
              <a:rPr kumimoji="1" lang="ja-JP" altLang="en-US" smtClean="0"/>
              <a:t>24</a:t>
            </a:fld>
            <a:endParaRPr kumimoji="1" lang="ja-JP" altLang="en-US"/>
          </a:p>
        </p:txBody>
      </p:sp>
      <p:pic>
        <p:nvPicPr>
          <p:cNvPr id="6" name="図 5">
            <a:extLst>
              <a:ext uri="{FF2B5EF4-FFF2-40B4-BE49-F238E27FC236}">
                <a16:creationId xmlns:a16="http://schemas.microsoft.com/office/drawing/2014/main" id="{8B83D71E-6F95-C44D-9FF7-82F8DA4F0206}"/>
              </a:ext>
            </a:extLst>
          </p:cNvPr>
          <p:cNvPicPr>
            <a:picLocks noChangeAspect="1"/>
          </p:cNvPicPr>
          <p:nvPr/>
        </p:nvPicPr>
        <p:blipFill>
          <a:blip r:embed="rId2"/>
          <a:stretch>
            <a:fillRect/>
          </a:stretch>
        </p:blipFill>
        <p:spPr>
          <a:xfrm>
            <a:off x="571500" y="2929097"/>
            <a:ext cx="8001000" cy="3337560"/>
          </a:xfrm>
          <a:prstGeom prst="rect">
            <a:avLst/>
          </a:prstGeom>
        </p:spPr>
      </p:pic>
    </p:spTree>
    <p:extLst>
      <p:ext uri="{BB962C8B-B14F-4D97-AF65-F5344CB8AC3E}">
        <p14:creationId xmlns:p14="http://schemas.microsoft.com/office/powerpoint/2010/main" val="1362674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E944E9-267F-F945-8A79-16D07EE0EC0C}"/>
              </a:ext>
            </a:extLst>
          </p:cNvPr>
          <p:cNvSpPr>
            <a:spLocks noGrp="1"/>
          </p:cNvSpPr>
          <p:nvPr>
            <p:ph type="title"/>
          </p:nvPr>
        </p:nvSpPr>
        <p:spPr/>
        <p:txBody>
          <a:bodyPr/>
          <a:lstStyle/>
          <a:p>
            <a:r>
              <a:rPr lang="en-US" altLang="ja-JP" dirty="0"/>
              <a:t>2.Architecture </a:t>
            </a:r>
            <a:r>
              <a:rPr lang="en-US" altLang="ja-JP" sz="2400" dirty="0"/>
              <a:t>-2.3 Fast R-CNN</a:t>
            </a:r>
            <a:endParaRPr kumimoji="1" lang="ja-JP" altLang="en-US"/>
          </a:p>
        </p:txBody>
      </p:sp>
      <p:sp>
        <p:nvSpPr>
          <p:cNvPr id="3" name="コンテンツ プレースホルダー 2">
            <a:extLst>
              <a:ext uri="{FF2B5EF4-FFF2-40B4-BE49-F238E27FC236}">
                <a16:creationId xmlns:a16="http://schemas.microsoft.com/office/drawing/2014/main" id="{FFF6BD10-2E66-1F4F-B058-AC645CAC8AB4}"/>
              </a:ext>
            </a:extLst>
          </p:cNvPr>
          <p:cNvSpPr>
            <a:spLocks noGrp="1"/>
          </p:cNvSpPr>
          <p:nvPr>
            <p:ph idx="1"/>
          </p:nvPr>
        </p:nvSpPr>
        <p:spPr>
          <a:solidFill>
            <a:schemeClr val="bg1"/>
          </a:solidFill>
        </p:spPr>
        <p:txBody>
          <a:bodyPr>
            <a:normAutofit fontScale="92500" lnSpcReduction="20000"/>
          </a:bodyPr>
          <a:lstStyle/>
          <a:p>
            <a:pPr marL="0" indent="0">
              <a:buNone/>
            </a:pPr>
            <a:r>
              <a:rPr lang="en-US" altLang="ja-JP" sz="2000" dirty="0" err="1">
                <a:solidFill>
                  <a:schemeClr val="accent6"/>
                </a:solidFill>
              </a:rPr>
              <a:t>RoI</a:t>
            </a:r>
            <a:r>
              <a:rPr lang="en-US" altLang="ja-JP" sz="2000" dirty="0">
                <a:solidFill>
                  <a:schemeClr val="accent6"/>
                </a:solidFill>
              </a:rPr>
              <a:t> Pooling</a:t>
            </a:r>
          </a:p>
          <a:p>
            <a:pPr marL="0" indent="0">
              <a:buNone/>
            </a:pPr>
            <a:r>
              <a:rPr lang="en-US" altLang="ja-JP" sz="2000" dirty="0">
                <a:latin typeface="Meiryo UI" panose="020B0604030504040204" pitchFamily="34" charset="-128"/>
                <a:ea typeface="Meiryo UI" panose="020B0604030504040204" pitchFamily="34" charset="-128"/>
              </a:rPr>
              <a:t>2.</a:t>
            </a:r>
            <a:r>
              <a:rPr lang="en" altLang="ja-JP" sz="2000" dirty="0">
                <a:latin typeface="Meiryo UI" panose="020B0604030504040204" pitchFamily="34" charset="-128"/>
                <a:ea typeface="Meiryo UI" panose="020B0604030504040204" pitchFamily="34" charset="-128"/>
              </a:rPr>
              <a:t>Region proposal</a:t>
            </a:r>
            <a:r>
              <a:rPr lang="ja-JP" altLang="en-US" sz="2000">
                <a:latin typeface="Meiryo UI" panose="020B0604030504040204" pitchFamily="34" charset="-128"/>
                <a:ea typeface="Meiryo UI" panose="020B0604030504040204" pitchFamily="34" charset="-128"/>
              </a:rPr>
              <a:t>の座標を整数値に丸め、</a:t>
            </a:r>
            <a:endParaRPr lang="en-US" altLang="ja-JP" sz="2000" dirty="0">
              <a:latin typeface="Meiryo UI" panose="020B0604030504040204" pitchFamily="34" charset="-128"/>
              <a:ea typeface="Meiryo UI" panose="020B0604030504040204" pitchFamily="34" charset="-128"/>
            </a:endParaRPr>
          </a:p>
          <a:p>
            <a:pPr marL="0" indent="0">
              <a:buNone/>
            </a:pPr>
            <a:r>
              <a:rPr lang="en-US" altLang="ja-JP" sz="2000" dirty="0">
                <a:latin typeface="Meiryo UI" panose="020B0604030504040204" pitchFamily="34" charset="-128"/>
                <a:ea typeface="Meiryo UI" panose="020B0604030504040204" pitchFamily="34" charset="-128"/>
              </a:rPr>
              <a:t>   </a:t>
            </a:r>
            <a:r>
              <a:rPr lang="ja-JP" altLang="en-US" sz="2000">
                <a:latin typeface="Meiryo UI" panose="020B0604030504040204" pitchFamily="34" charset="-128"/>
                <a:ea typeface="Meiryo UI" panose="020B0604030504040204" pitchFamily="34" charset="-128"/>
              </a:rPr>
              <a:t>矩形領域を得る</a:t>
            </a:r>
            <a:endParaRPr lang="en-US" altLang="ja-JP" sz="2000" dirty="0">
              <a:latin typeface="Meiryo UI" panose="020B0604030504040204" pitchFamily="34" charset="-128"/>
              <a:ea typeface="Meiryo UI" panose="020B0604030504040204" pitchFamily="34" charset="-128"/>
            </a:endParaRPr>
          </a:p>
          <a:p>
            <a:pPr marL="0" indent="0">
              <a:buNone/>
            </a:pPr>
            <a:r>
              <a:rPr lang="ja-JP" altLang="en-US" sz="2000"/>
              <a:t>・</a:t>
            </a:r>
            <a:r>
              <a:rPr lang="en-US" altLang="ja-JP" sz="2000" dirty="0">
                <a:solidFill>
                  <a:schemeClr val="accent5"/>
                </a:solidFill>
              </a:rPr>
              <a:t>Region Proposal</a:t>
            </a:r>
            <a:r>
              <a:rPr lang="ja-JP" altLang="en-US" sz="2000"/>
              <a:t>を整数値に丸め、</a:t>
            </a:r>
            <a:endParaRPr lang="en-US" altLang="ja-JP" sz="2000" dirty="0"/>
          </a:p>
          <a:p>
            <a:pPr marL="0" indent="0">
              <a:buNone/>
            </a:pPr>
            <a:r>
              <a:rPr lang="en-US" altLang="ja-JP" sz="2000" dirty="0">
                <a:solidFill>
                  <a:srgbClr val="FF0000"/>
                </a:solidFill>
              </a:rPr>
              <a:t>   </a:t>
            </a:r>
            <a:r>
              <a:rPr lang="en-US" altLang="ja-JP" sz="2000" dirty="0" err="1">
                <a:solidFill>
                  <a:srgbClr val="FF0000"/>
                </a:solidFill>
              </a:rPr>
              <a:t>RoI</a:t>
            </a:r>
            <a:r>
              <a:rPr lang="en-US" altLang="ja-JP" sz="2000" dirty="0">
                <a:solidFill>
                  <a:srgbClr val="FF0000"/>
                </a:solidFill>
              </a:rPr>
              <a:t> Pool</a:t>
            </a:r>
            <a:r>
              <a:rPr lang="ja-JP" altLang="en-US" sz="2000"/>
              <a:t>領域へ</a:t>
            </a:r>
            <a:endParaRPr lang="en-US" altLang="ja-JP" sz="2000" dirty="0"/>
          </a:p>
          <a:p>
            <a:pPr marL="0" indent="0">
              <a:buNone/>
            </a:pPr>
            <a:endParaRPr lang="en-US" altLang="ja-JP" sz="2000" dirty="0">
              <a:latin typeface="Meiryo UI" panose="020B0604030504040204" pitchFamily="34" charset="-128"/>
              <a:ea typeface="Meiryo UI" panose="020B0604030504040204" pitchFamily="34" charset="-128"/>
            </a:endParaRPr>
          </a:p>
          <a:p>
            <a:pPr marL="0" indent="0">
              <a:buNone/>
            </a:pPr>
            <a:r>
              <a:rPr lang="en-US" altLang="ja-JP" sz="2000" dirty="0">
                <a:latin typeface="Meiryo UI" panose="020B0604030504040204" pitchFamily="34" charset="-128"/>
                <a:ea typeface="Meiryo UI" panose="020B0604030504040204" pitchFamily="34" charset="-128"/>
              </a:rPr>
              <a:t>3.</a:t>
            </a:r>
            <a:r>
              <a:rPr lang="ja-JP" altLang="en-US" sz="2000">
                <a:latin typeface="Meiryo UI" panose="020B0604030504040204" pitchFamily="34" charset="-128"/>
                <a:ea typeface="Meiryo UI" panose="020B0604030504040204" pitchFamily="34" charset="-128"/>
              </a:rPr>
              <a:t>矩形領域内を</a:t>
            </a:r>
            <a:r>
              <a:rPr lang="en-US" altLang="ja-JP" sz="2000" dirty="0">
                <a:latin typeface="Meiryo UI" panose="020B0604030504040204" pitchFamily="34" charset="-128"/>
                <a:ea typeface="Meiryo UI" panose="020B0604030504040204" pitchFamily="34" charset="-128"/>
              </a:rPr>
              <a:t>n*n</a:t>
            </a:r>
            <a:r>
              <a:rPr lang="ja-JP" altLang="en-US" sz="2000">
                <a:latin typeface="Meiryo UI" panose="020B0604030504040204" pitchFamily="34" charset="-128"/>
                <a:ea typeface="Meiryo UI" panose="020B0604030504040204" pitchFamily="34" charset="-128"/>
              </a:rPr>
              <a:t>の領域に分割し、</a:t>
            </a:r>
            <a:endParaRPr lang="en-US" altLang="ja-JP" sz="2000" dirty="0">
              <a:latin typeface="Meiryo UI" panose="020B0604030504040204" pitchFamily="34" charset="-128"/>
              <a:ea typeface="Meiryo UI" panose="020B0604030504040204" pitchFamily="34" charset="-128"/>
            </a:endParaRPr>
          </a:p>
          <a:p>
            <a:pPr marL="0" indent="0">
              <a:buNone/>
            </a:pPr>
            <a:r>
              <a:rPr lang="en-US" altLang="ja-JP" sz="2000" dirty="0">
                <a:latin typeface="Meiryo UI" panose="020B0604030504040204" pitchFamily="34" charset="-128"/>
                <a:ea typeface="Meiryo UI" panose="020B0604030504040204" pitchFamily="34" charset="-128"/>
              </a:rPr>
              <a:t>   </a:t>
            </a:r>
            <a:r>
              <a:rPr lang="ja-JP" altLang="en-US" sz="2000">
                <a:latin typeface="Meiryo UI" panose="020B0604030504040204" pitchFamily="34" charset="-128"/>
                <a:ea typeface="Meiryo UI" panose="020B0604030504040204" pitchFamily="34" charset="-128"/>
              </a:rPr>
              <a:t>ピクセルをそれぞれの領域に分割する</a:t>
            </a:r>
            <a:endParaRPr lang="en-US" altLang="ja-JP" sz="2000" dirty="0">
              <a:latin typeface="Meiryo UI" panose="020B0604030504040204" pitchFamily="34" charset="-128"/>
              <a:ea typeface="Meiryo UI" panose="020B0604030504040204" pitchFamily="34" charset="-128"/>
            </a:endParaRPr>
          </a:p>
          <a:p>
            <a:pPr marL="0" indent="0">
              <a:buNone/>
            </a:pPr>
            <a:r>
              <a:rPr lang="en-US" altLang="ja-JP" sz="2000" dirty="0">
                <a:latin typeface="Meiryo UI" panose="020B0604030504040204" pitchFamily="34" charset="-128"/>
                <a:ea typeface="Meiryo UI" panose="020B0604030504040204" pitchFamily="34" charset="-128"/>
              </a:rPr>
              <a:t>    </a:t>
            </a:r>
            <a:r>
              <a:rPr lang="ja-JP" altLang="en-US" sz="2000">
                <a:latin typeface="Meiryo UI" panose="020B0604030504040204" pitchFamily="34" charset="-128"/>
                <a:ea typeface="Meiryo UI" panose="020B0604030504040204" pitchFamily="34" charset="-128"/>
              </a:rPr>
              <a:t>・ここでは</a:t>
            </a:r>
            <a:r>
              <a:rPr lang="en-US" altLang="ja-JP" sz="2000" dirty="0">
                <a:latin typeface="Meiryo UI" panose="020B0604030504040204" pitchFamily="34" charset="-128"/>
                <a:ea typeface="Meiryo UI" panose="020B0604030504040204" pitchFamily="34" charset="-128"/>
              </a:rPr>
              <a:t>3*3</a:t>
            </a:r>
            <a:r>
              <a:rPr lang="ja-JP" altLang="en-US" sz="2000">
                <a:latin typeface="Meiryo UI" panose="020B0604030504040204" pitchFamily="34" charset="-128"/>
                <a:ea typeface="Meiryo UI" panose="020B0604030504040204" pitchFamily="34" charset="-128"/>
              </a:rPr>
              <a:t>に分割している</a:t>
            </a:r>
            <a:endParaRPr lang="en-US" altLang="ja-JP" sz="2000" dirty="0">
              <a:latin typeface="Meiryo UI" panose="020B0604030504040204" pitchFamily="34" charset="-128"/>
              <a:ea typeface="Meiryo UI" panose="020B0604030504040204" pitchFamily="34" charset="-128"/>
            </a:endParaRPr>
          </a:p>
          <a:p>
            <a:pPr marL="0" indent="0">
              <a:buNone/>
            </a:pPr>
            <a:endParaRPr lang="en-US" altLang="ja-JP" sz="2000" dirty="0">
              <a:latin typeface="Meiryo UI" panose="020B0604030504040204" pitchFamily="34" charset="-128"/>
              <a:ea typeface="Meiryo UI" panose="020B0604030504040204" pitchFamily="34" charset="-128"/>
            </a:endParaRPr>
          </a:p>
          <a:p>
            <a:pPr marL="0" indent="0">
              <a:buNone/>
            </a:pPr>
            <a:r>
              <a:rPr lang="en-US" altLang="ja-JP" sz="2000" dirty="0">
                <a:latin typeface="Meiryo UI" panose="020B0604030504040204" pitchFamily="34" charset="-128"/>
                <a:ea typeface="Meiryo UI" panose="020B0604030504040204" pitchFamily="34" charset="-128"/>
              </a:rPr>
              <a:t>4.</a:t>
            </a:r>
            <a:r>
              <a:rPr lang="ja-JP" altLang="en-US" sz="2000">
                <a:latin typeface="Meiryo UI" panose="020B0604030504040204" pitchFamily="34" charset="-128"/>
                <a:ea typeface="Meiryo UI" panose="020B0604030504040204" pitchFamily="34" charset="-128"/>
              </a:rPr>
              <a:t>それぞれの領域で</a:t>
            </a:r>
            <a:r>
              <a:rPr lang="en-US" altLang="ja-JP" sz="2000" dirty="0">
                <a:latin typeface="Meiryo UI" panose="020B0604030504040204" pitchFamily="34" charset="-128"/>
                <a:ea typeface="Meiryo UI" panose="020B0604030504040204" pitchFamily="34" charset="-128"/>
              </a:rPr>
              <a:t>Max Pooling(</a:t>
            </a:r>
            <a:r>
              <a:rPr lang="ja-JP" altLang="en-US" sz="2000">
                <a:latin typeface="Meiryo UI" panose="020B0604030504040204" pitchFamily="34" charset="-128"/>
                <a:ea typeface="Meiryo UI" panose="020B0604030504040204" pitchFamily="34" charset="-128"/>
              </a:rPr>
              <a:t>最大値のみを得る</a:t>
            </a:r>
            <a:r>
              <a:rPr lang="en-US" altLang="ja-JP" sz="2000" dirty="0">
                <a:latin typeface="Meiryo UI" panose="020B0604030504040204" pitchFamily="34" charset="-128"/>
                <a:ea typeface="Meiryo UI" panose="020B0604030504040204" pitchFamily="34" charset="-128"/>
              </a:rPr>
              <a:t>)</a:t>
            </a:r>
          </a:p>
          <a:p>
            <a:pPr marL="0" indent="0">
              <a:buNone/>
            </a:pPr>
            <a:r>
              <a:rPr lang="en-US" altLang="ja-JP" sz="2000" dirty="0">
                <a:latin typeface="Meiryo UI" panose="020B0604030504040204" pitchFamily="34" charset="-128"/>
                <a:ea typeface="Meiryo UI" panose="020B0604030504040204" pitchFamily="34" charset="-128"/>
              </a:rPr>
              <a:t>   </a:t>
            </a:r>
            <a:r>
              <a:rPr lang="ja-JP" altLang="en-US" sz="2000">
                <a:latin typeface="Meiryo UI" panose="020B0604030504040204" pitchFamily="34" charset="-128"/>
                <a:ea typeface="Meiryo UI" panose="020B0604030504040204" pitchFamily="34" charset="-128"/>
              </a:rPr>
              <a:t>を行い固定サイズの</a:t>
            </a:r>
            <a:r>
              <a:rPr lang="en-US" altLang="ja-JP" sz="2000" dirty="0">
                <a:latin typeface="Meiryo UI" panose="020B0604030504040204" pitchFamily="34" charset="-128"/>
                <a:ea typeface="Meiryo UI" panose="020B0604030504040204" pitchFamily="34" charset="-128"/>
              </a:rPr>
              <a:t>Feature map</a:t>
            </a:r>
            <a:r>
              <a:rPr lang="ja-JP" altLang="en-US" sz="2000">
                <a:latin typeface="Meiryo UI" panose="020B0604030504040204" pitchFamily="34" charset="-128"/>
                <a:ea typeface="Meiryo UI" panose="020B0604030504040204" pitchFamily="34" charset="-128"/>
              </a:rPr>
              <a:t>に</a:t>
            </a:r>
            <a:endParaRPr lang="en-US" altLang="ja-JP" sz="2000" dirty="0">
              <a:latin typeface="Meiryo UI" panose="020B0604030504040204" pitchFamily="34" charset="-128"/>
              <a:ea typeface="Meiryo UI" panose="020B0604030504040204" pitchFamily="34" charset="-128"/>
            </a:endParaRPr>
          </a:p>
          <a:p>
            <a:pPr marL="0" indent="0">
              <a:buNone/>
            </a:pPr>
            <a:endParaRPr lang="en-US" altLang="ja-JP" sz="2000" dirty="0">
              <a:latin typeface="Meiryo UI" panose="020B0604030504040204" pitchFamily="34" charset="-128"/>
              <a:ea typeface="Meiryo UI" panose="020B0604030504040204" pitchFamily="34" charset="-128"/>
            </a:endParaRPr>
          </a:p>
          <a:p>
            <a:pPr marL="0" indent="0">
              <a:buNone/>
            </a:pPr>
            <a:r>
              <a:rPr lang="en-US" altLang="ja-JP" sz="2000" dirty="0">
                <a:latin typeface="Meiryo UI" panose="020B0604030504040204" pitchFamily="34" charset="-128"/>
                <a:ea typeface="Meiryo UI" panose="020B0604030504040204" pitchFamily="34" charset="-128"/>
              </a:rPr>
              <a:t>    </a:t>
            </a:r>
            <a:r>
              <a:rPr lang="ja-JP" altLang="en-US" sz="2000">
                <a:latin typeface="Meiryo UI" panose="020B0604030504040204" pitchFamily="34" charset="-128"/>
                <a:ea typeface="Meiryo UI" panose="020B0604030504040204" pitchFamily="34" charset="-128"/>
              </a:rPr>
              <a:t>                         </a:t>
            </a:r>
            <a:r>
              <a:rPr lang="ja-JP" altLang="en-US" sz="2000">
                <a:solidFill>
                  <a:schemeClr val="accent6"/>
                </a:solidFill>
                <a:latin typeface="Meiryo UI" panose="020B0604030504040204" pitchFamily="34" charset="-128"/>
                <a:ea typeface="Meiryo UI" panose="020B0604030504040204" pitchFamily="34" charset="-128"/>
              </a:rPr>
              <a:t>入力サイズによらず</a:t>
            </a:r>
            <a:r>
              <a:rPr lang="en-US" altLang="ja-JP" sz="2000" dirty="0">
                <a:solidFill>
                  <a:schemeClr val="accent6"/>
                </a:solidFill>
                <a:latin typeface="Meiryo UI" panose="020B0604030504040204" pitchFamily="34" charset="-128"/>
                <a:ea typeface="Meiryo UI" panose="020B0604030504040204" pitchFamily="34" charset="-128"/>
              </a:rPr>
              <a:t>3*3</a:t>
            </a:r>
            <a:r>
              <a:rPr lang="ja-JP" altLang="en-US" sz="2000">
                <a:solidFill>
                  <a:schemeClr val="accent6"/>
                </a:solidFill>
                <a:latin typeface="Meiryo UI" panose="020B0604030504040204" pitchFamily="34" charset="-128"/>
                <a:ea typeface="Meiryo UI" panose="020B0604030504040204" pitchFamily="34" charset="-128"/>
              </a:rPr>
              <a:t>の出力</a:t>
            </a:r>
            <a:r>
              <a:rPr lang="en-US" altLang="ja-JP" sz="2000" dirty="0">
                <a:solidFill>
                  <a:schemeClr val="accent6"/>
                </a:solidFill>
                <a:latin typeface="Meiryo UI" panose="020B0604030504040204" pitchFamily="34" charset="-128"/>
                <a:ea typeface="Meiryo UI" panose="020B0604030504040204" pitchFamily="34" charset="-128"/>
              </a:rPr>
              <a:t>!</a:t>
            </a:r>
            <a:endParaRPr lang="ja-JP" altLang="en-US" sz="2000">
              <a:solidFill>
                <a:schemeClr val="accent6"/>
              </a:solidFill>
              <a:latin typeface="Meiryo UI" panose="020B0604030504040204" pitchFamily="34" charset="-128"/>
              <a:ea typeface="Meiryo UI" panose="020B0604030504040204" pitchFamily="34" charset="-128"/>
            </a:endParaRPr>
          </a:p>
          <a:p>
            <a:pPr marL="0" indent="0">
              <a:buNone/>
            </a:pPr>
            <a:endParaRPr lang="en-US" altLang="ja-JP" sz="2000" dirty="0">
              <a:latin typeface="Meiryo UI" panose="020B0604030504040204" pitchFamily="34" charset="-128"/>
              <a:ea typeface="Meiryo UI" panose="020B0604030504040204" pitchFamily="34" charset="-128"/>
            </a:endParaRPr>
          </a:p>
          <a:p>
            <a:pPr marL="0" indent="0">
              <a:buNone/>
            </a:pPr>
            <a:endParaRPr lang="en-US" altLang="ja-JP" sz="1500" dirty="0">
              <a:latin typeface="Meiryo UI" panose="020B0604030504040204" pitchFamily="34" charset="-128"/>
              <a:ea typeface="Meiryo UI" panose="020B0604030504040204" pitchFamily="34" charset="-128"/>
            </a:endParaRPr>
          </a:p>
          <a:p>
            <a:pPr marL="0" indent="0">
              <a:buNone/>
            </a:pPr>
            <a:endParaRPr lang="en-US" altLang="ja-JP" sz="1500" dirty="0">
              <a:latin typeface="Meiryo UI" panose="020B0604030504040204" pitchFamily="34" charset="-128"/>
              <a:ea typeface="Meiryo UI" panose="020B0604030504040204" pitchFamily="34" charset="-128"/>
            </a:endParaRPr>
          </a:p>
          <a:p>
            <a:pPr marL="0" indent="0">
              <a:buNone/>
            </a:pPr>
            <a:endParaRPr lang="en-US" altLang="ja-JP" sz="1500" dirty="0">
              <a:latin typeface="Meiryo UI" panose="020B0604030504040204" pitchFamily="34" charset="-128"/>
              <a:ea typeface="Meiryo UI" panose="020B0604030504040204" pitchFamily="34" charset="-128"/>
            </a:endParaRPr>
          </a:p>
          <a:p>
            <a:pPr marL="0" indent="0">
              <a:buNone/>
            </a:pPr>
            <a:endParaRPr lang="ja-JP" altLang="en-US" sz="1800">
              <a:solidFill>
                <a:schemeClr val="accent6"/>
              </a:solidFill>
            </a:endParaRPr>
          </a:p>
        </p:txBody>
      </p:sp>
      <p:sp>
        <p:nvSpPr>
          <p:cNvPr id="4" name="スライド番号プレースホルダー 3">
            <a:extLst>
              <a:ext uri="{FF2B5EF4-FFF2-40B4-BE49-F238E27FC236}">
                <a16:creationId xmlns:a16="http://schemas.microsoft.com/office/drawing/2014/main" id="{F6CD851E-17B5-0D48-87B7-41C70135D61A}"/>
              </a:ext>
            </a:extLst>
          </p:cNvPr>
          <p:cNvSpPr>
            <a:spLocks noGrp="1"/>
          </p:cNvSpPr>
          <p:nvPr>
            <p:ph type="sldNum" sz="quarter" idx="12"/>
          </p:nvPr>
        </p:nvSpPr>
        <p:spPr/>
        <p:txBody>
          <a:bodyPr/>
          <a:lstStyle/>
          <a:p>
            <a:fld id="{172565B8-42B1-C14D-81AD-0383236ADDEA}" type="slidenum">
              <a:rPr kumimoji="1" lang="ja-JP" altLang="en-US" smtClean="0"/>
              <a:t>25</a:t>
            </a:fld>
            <a:endParaRPr kumimoji="1" lang="ja-JP" altLang="en-US"/>
          </a:p>
        </p:txBody>
      </p:sp>
      <p:pic>
        <p:nvPicPr>
          <p:cNvPr id="5" name="図 4">
            <a:extLst>
              <a:ext uri="{FF2B5EF4-FFF2-40B4-BE49-F238E27FC236}">
                <a16:creationId xmlns:a16="http://schemas.microsoft.com/office/drawing/2014/main" id="{DEFE0483-6F04-1946-8052-F07EEEAE9108}"/>
              </a:ext>
            </a:extLst>
          </p:cNvPr>
          <p:cNvPicPr>
            <a:picLocks noChangeAspect="1"/>
          </p:cNvPicPr>
          <p:nvPr/>
        </p:nvPicPr>
        <p:blipFill>
          <a:blip r:embed="rId2"/>
          <a:stretch>
            <a:fillRect/>
          </a:stretch>
        </p:blipFill>
        <p:spPr>
          <a:xfrm>
            <a:off x="5315059" y="2183006"/>
            <a:ext cx="3608832" cy="2991104"/>
          </a:xfrm>
          <a:prstGeom prst="rect">
            <a:avLst/>
          </a:prstGeom>
        </p:spPr>
      </p:pic>
    </p:spTree>
    <p:extLst>
      <p:ext uri="{BB962C8B-B14F-4D97-AF65-F5344CB8AC3E}">
        <p14:creationId xmlns:p14="http://schemas.microsoft.com/office/powerpoint/2010/main" val="2834155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218E72-DC0C-C448-9E08-8E0EBD92803D}"/>
              </a:ext>
            </a:extLst>
          </p:cNvPr>
          <p:cNvSpPr>
            <a:spLocks noGrp="1"/>
          </p:cNvSpPr>
          <p:nvPr>
            <p:ph type="title"/>
          </p:nvPr>
        </p:nvSpPr>
        <p:spPr/>
        <p:txBody>
          <a:bodyPr/>
          <a:lstStyle/>
          <a:p>
            <a:r>
              <a:rPr lang="en-US" altLang="ja-JP" dirty="0"/>
              <a:t>2.Architecture </a:t>
            </a:r>
            <a:r>
              <a:rPr lang="en-US" altLang="ja-JP" sz="2400" dirty="0"/>
              <a:t>-2.3 Fast R-CNN</a:t>
            </a:r>
            <a:endParaRPr kumimoji="1" lang="ja-JP" altLang="en-US"/>
          </a:p>
        </p:txBody>
      </p:sp>
      <p:sp>
        <p:nvSpPr>
          <p:cNvPr id="3" name="コンテンツ プレースホルダー 2">
            <a:extLst>
              <a:ext uri="{FF2B5EF4-FFF2-40B4-BE49-F238E27FC236}">
                <a16:creationId xmlns:a16="http://schemas.microsoft.com/office/drawing/2014/main" id="{82FB46F4-EC36-8146-A616-5F35A455563B}"/>
              </a:ext>
            </a:extLst>
          </p:cNvPr>
          <p:cNvSpPr>
            <a:spLocks noGrp="1"/>
          </p:cNvSpPr>
          <p:nvPr>
            <p:ph idx="1"/>
          </p:nvPr>
        </p:nvSpPr>
        <p:spPr/>
        <p:txBody>
          <a:bodyPr>
            <a:normAutofit/>
          </a:bodyPr>
          <a:lstStyle/>
          <a:p>
            <a:pPr marL="0" indent="0">
              <a:buNone/>
            </a:pPr>
            <a:r>
              <a:rPr lang="en-US" altLang="ja-JP" sz="2000" dirty="0"/>
              <a:t>FC</a:t>
            </a:r>
            <a:r>
              <a:rPr lang="ja-JP" altLang="en-US" sz="2000"/>
              <a:t>層と出力層</a:t>
            </a:r>
            <a:endParaRPr lang="en-US" altLang="ja-JP" sz="2000" dirty="0"/>
          </a:p>
          <a:p>
            <a:pPr marL="0" indent="0">
              <a:buNone/>
            </a:pPr>
            <a:r>
              <a:rPr lang="en-US" altLang="ja-JP" sz="2000" dirty="0" err="1"/>
              <a:t>RoI</a:t>
            </a:r>
            <a:r>
              <a:rPr lang="en-US" altLang="ja-JP" sz="2000" dirty="0"/>
              <a:t> Pooling</a:t>
            </a:r>
            <a:r>
              <a:rPr lang="ja-JP" altLang="en-US" sz="2000"/>
              <a:t>で得られた結果をユニット数</a:t>
            </a:r>
            <a:r>
              <a:rPr lang="en-US" altLang="ja-JP" sz="2000" dirty="0"/>
              <a:t>1024</a:t>
            </a:r>
            <a:r>
              <a:rPr lang="ja-JP" altLang="en-US" sz="2000"/>
              <a:t>の</a:t>
            </a:r>
            <a:r>
              <a:rPr lang="en-US" altLang="ja-JP" sz="2000" dirty="0"/>
              <a:t>FC</a:t>
            </a:r>
            <a:r>
              <a:rPr lang="ja-JP" altLang="en-US" sz="2000"/>
              <a:t>層</a:t>
            </a:r>
            <a:r>
              <a:rPr lang="en-US" altLang="ja-JP" sz="2000" dirty="0"/>
              <a:t>(</a:t>
            </a:r>
            <a:r>
              <a:rPr lang="ja-JP" altLang="en-US" sz="2000"/>
              <a:t>全結合層</a:t>
            </a:r>
            <a:r>
              <a:rPr lang="en-US" altLang="ja-JP" sz="2000" dirty="0"/>
              <a:t>)×2</a:t>
            </a:r>
          </a:p>
          <a:p>
            <a:pPr marL="0" indent="0">
              <a:buNone/>
            </a:pPr>
            <a:r>
              <a:rPr lang="en-US" altLang="ja-JP" sz="2000" dirty="0"/>
              <a:t>2</a:t>
            </a:r>
            <a:r>
              <a:rPr lang="ja-JP" altLang="en-US" sz="2000"/>
              <a:t>層目の</a:t>
            </a:r>
            <a:r>
              <a:rPr lang="en-US" altLang="ja-JP" sz="2000" dirty="0"/>
              <a:t>FC</a:t>
            </a:r>
            <a:r>
              <a:rPr lang="ja-JP" altLang="en-US" sz="2000"/>
              <a:t>層は枝分かれし、それぞれが</a:t>
            </a:r>
            <a:r>
              <a:rPr lang="en-US" altLang="ja-JP" sz="2000" dirty="0" err="1"/>
              <a:t>cls</a:t>
            </a:r>
            <a:r>
              <a:rPr lang="ja-JP" altLang="en-US" sz="2000"/>
              <a:t>と</a:t>
            </a:r>
            <a:r>
              <a:rPr lang="en-US" altLang="ja-JP" sz="2000" dirty="0" err="1"/>
              <a:t>reg</a:t>
            </a:r>
            <a:r>
              <a:rPr lang="ja-JP" altLang="en-US" sz="2000"/>
              <a:t>タスクを行う</a:t>
            </a:r>
            <a:endParaRPr lang="en-US" altLang="ja-JP" sz="2000" dirty="0"/>
          </a:p>
          <a:p>
            <a:pPr marL="0" indent="0">
              <a:buNone/>
            </a:pPr>
            <a:r>
              <a:rPr lang="ja-JP" altLang="en-US" sz="2000"/>
              <a:t>・</a:t>
            </a:r>
            <a:r>
              <a:rPr lang="en-US" altLang="ja-JP" sz="2000" dirty="0" err="1"/>
              <a:t>cls</a:t>
            </a:r>
            <a:r>
              <a:rPr lang="en-US" altLang="ja-JP" sz="2000" dirty="0"/>
              <a:t>(</a:t>
            </a:r>
            <a:r>
              <a:rPr lang="ja-JP" altLang="en-US" sz="2000">
                <a:solidFill>
                  <a:schemeClr val="accent6"/>
                </a:solidFill>
              </a:rPr>
              <a:t>多クラス分類</a:t>
            </a:r>
            <a:r>
              <a:rPr lang="en-US" altLang="ja-JP" sz="2000" dirty="0"/>
              <a:t>)</a:t>
            </a:r>
          </a:p>
          <a:p>
            <a:pPr marL="0" indent="0">
              <a:buNone/>
            </a:pPr>
            <a:r>
              <a:rPr lang="ja-JP" altLang="en-US" sz="2000"/>
              <a:t>出力層は物体クラス数</a:t>
            </a:r>
            <a:r>
              <a:rPr lang="en-US" altLang="ja-JP" sz="2000" dirty="0"/>
              <a:t>+1(</a:t>
            </a:r>
            <a:r>
              <a:rPr lang="ja-JP" altLang="en-US" sz="2000"/>
              <a:t>背景を考慮</a:t>
            </a:r>
            <a:r>
              <a:rPr lang="en-US" altLang="ja-JP" sz="2000" dirty="0"/>
              <a:t>)</a:t>
            </a:r>
            <a:r>
              <a:rPr lang="ja-JP" altLang="en-US" sz="2000"/>
              <a:t>とし、</a:t>
            </a:r>
            <a:r>
              <a:rPr lang="en-US" altLang="ja-JP" sz="2000" dirty="0" err="1"/>
              <a:t>Softmax</a:t>
            </a:r>
            <a:r>
              <a:rPr lang="ja-JP" altLang="en-US" sz="2000"/>
              <a:t>で物体クラスの判定を行う</a:t>
            </a:r>
            <a:endParaRPr lang="en-US" altLang="ja-JP" sz="2000" dirty="0"/>
          </a:p>
          <a:p>
            <a:pPr marL="0" indent="0">
              <a:buNone/>
            </a:pPr>
            <a:r>
              <a:rPr lang="ja-JP" altLang="en-US" sz="2000"/>
              <a:t>・</a:t>
            </a:r>
            <a:r>
              <a:rPr lang="en-US" altLang="ja-JP" sz="2000" dirty="0" err="1"/>
              <a:t>reg</a:t>
            </a:r>
            <a:r>
              <a:rPr lang="en-US" altLang="ja-JP" sz="2000" dirty="0"/>
              <a:t>(</a:t>
            </a:r>
            <a:r>
              <a:rPr lang="ja-JP" altLang="en-US" sz="2000">
                <a:solidFill>
                  <a:schemeClr val="accent6"/>
                </a:solidFill>
              </a:rPr>
              <a:t>回帰</a:t>
            </a:r>
            <a:r>
              <a:rPr lang="en-US" altLang="ja-JP" sz="2000" dirty="0"/>
              <a:t>)</a:t>
            </a:r>
          </a:p>
          <a:p>
            <a:pPr marL="0" indent="0">
              <a:buNone/>
            </a:pPr>
            <a:r>
              <a:rPr lang="ja-JP" altLang="en-US" sz="2000"/>
              <a:t>出力層は</a:t>
            </a:r>
            <a:r>
              <a:rPr lang="en-US" altLang="ja-JP" sz="2000" dirty="0"/>
              <a:t>(</a:t>
            </a:r>
            <a:r>
              <a:rPr lang="ja-JP" altLang="en-US" sz="2000"/>
              <a:t>物体クラス数</a:t>
            </a:r>
            <a:r>
              <a:rPr lang="en-US" altLang="ja-JP" sz="2000" dirty="0"/>
              <a:t>+1)×4</a:t>
            </a:r>
            <a:r>
              <a:rPr lang="ja-JP" altLang="en-US" sz="2000"/>
              <a:t>で</a:t>
            </a:r>
            <a:r>
              <a:rPr lang="en-US" altLang="ja-JP" sz="2000" dirty="0"/>
              <a:t>Region Proposal</a:t>
            </a:r>
            <a:r>
              <a:rPr lang="ja-JP" altLang="en-US" sz="2000"/>
              <a:t>の矩形領域の回帰を行う</a:t>
            </a:r>
            <a:endParaRPr lang="en-US" altLang="ja-JP" sz="2000" dirty="0"/>
          </a:p>
          <a:p>
            <a:pPr marL="0" indent="0">
              <a:buNone/>
            </a:pPr>
            <a:endParaRPr lang="en-US" altLang="ja-JP" sz="2000" dirty="0"/>
          </a:p>
          <a:p>
            <a:pPr marL="0" indent="0">
              <a:buNone/>
            </a:pPr>
            <a:endParaRPr lang="en-US" altLang="ja-JP" sz="1800" dirty="0"/>
          </a:p>
        </p:txBody>
      </p:sp>
      <p:sp>
        <p:nvSpPr>
          <p:cNvPr id="4" name="スライド番号プレースホルダー 3">
            <a:extLst>
              <a:ext uri="{FF2B5EF4-FFF2-40B4-BE49-F238E27FC236}">
                <a16:creationId xmlns:a16="http://schemas.microsoft.com/office/drawing/2014/main" id="{182B3B54-465F-4042-AA27-5D91397412BA}"/>
              </a:ext>
            </a:extLst>
          </p:cNvPr>
          <p:cNvSpPr>
            <a:spLocks noGrp="1"/>
          </p:cNvSpPr>
          <p:nvPr>
            <p:ph type="sldNum" sz="quarter" idx="12"/>
          </p:nvPr>
        </p:nvSpPr>
        <p:spPr/>
        <p:txBody>
          <a:bodyPr/>
          <a:lstStyle/>
          <a:p>
            <a:fld id="{172565B8-42B1-C14D-81AD-0383236ADDEA}" type="slidenum">
              <a:rPr kumimoji="1" lang="ja-JP" altLang="en-US" smtClean="0"/>
              <a:t>26</a:t>
            </a:fld>
            <a:endParaRPr kumimoji="1" lang="ja-JP" altLang="en-US"/>
          </a:p>
        </p:txBody>
      </p:sp>
      <p:pic>
        <p:nvPicPr>
          <p:cNvPr id="5" name="図 4">
            <a:extLst>
              <a:ext uri="{FF2B5EF4-FFF2-40B4-BE49-F238E27FC236}">
                <a16:creationId xmlns:a16="http://schemas.microsoft.com/office/drawing/2014/main" id="{1957E904-84C7-1145-B6E0-3623D3811EEE}"/>
              </a:ext>
            </a:extLst>
          </p:cNvPr>
          <p:cNvPicPr>
            <a:picLocks noChangeAspect="1"/>
          </p:cNvPicPr>
          <p:nvPr/>
        </p:nvPicPr>
        <p:blipFill rotWithShape="1">
          <a:blip r:embed="rId2"/>
          <a:srcRect l="54800" t="5747" b="3991"/>
          <a:stretch/>
        </p:blipFill>
        <p:spPr>
          <a:xfrm>
            <a:off x="2514962" y="4912996"/>
            <a:ext cx="4114075" cy="1808480"/>
          </a:xfrm>
          <a:prstGeom prst="rect">
            <a:avLst/>
          </a:prstGeom>
        </p:spPr>
      </p:pic>
    </p:spTree>
    <p:extLst>
      <p:ext uri="{BB962C8B-B14F-4D97-AF65-F5344CB8AC3E}">
        <p14:creationId xmlns:p14="http://schemas.microsoft.com/office/powerpoint/2010/main" val="305893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611950-4540-8A4B-83A4-7B829F3103F7}"/>
              </a:ext>
            </a:extLst>
          </p:cNvPr>
          <p:cNvSpPr>
            <a:spLocks noGrp="1"/>
          </p:cNvSpPr>
          <p:nvPr>
            <p:ph type="title"/>
          </p:nvPr>
        </p:nvSpPr>
        <p:spPr/>
        <p:txBody>
          <a:bodyPr/>
          <a:lstStyle/>
          <a:p>
            <a:r>
              <a:rPr kumimoji="1" lang="en-US" altLang="ja-JP" dirty="0"/>
              <a:t>3.Trainig</a:t>
            </a:r>
            <a:endParaRPr kumimoji="1" lang="ja-JP" altLang="en-US"/>
          </a:p>
        </p:txBody>
      </p:sp>
      <p:sp>
        <p:nvSpPr>
          <p:cNvPr id="3" name="コンテンツ プレースホルダー 2">
            <a:extLst>
              <a:ext uri="{FF2B5EF4-FFF2-40B4-BE49-F238E27FC236}">
                <a16:creationId xmlns:a16="http://schemas.microsoft.com/office/drawing/2014/main" id="{F721D97B-687F-F042-8750-396295000464}"/>
              </a:ext>
            </a:extLst>
          </p:cNvPr>
          <p:cNvSpPr>
            <a:spLocks noGrp="1"/>
          </p:cNvSpPr>
          <p:nvPr>
            <p:ph idx="1"/>
          </p:nvPr>
        </p:nvSpPr>
        <p:spPr/>
        <p:txBody>
          <a:bodyPr>
            <a:normAutofit/>
          </a:bodyPr>
          <a:lstStyle/>
          <a:p>
            <a:pPr marL="0" indent="0">
              <a:buNone/>
            </a:pPr>
            <a:r>
              <a:rPr lang="ja-JP" altLang="en-US" sz="2000"/>
              <a:t>学習の環境</a:t>
            </a:r>
            <a:endParaRPr lang="en-US" altLang="ja-JP" sz="2000" dirty="0"/>
          </a:p>
          <a:p>
            <a:pPr marL="0" indent="0">
              <a:buNone/>
            </a:pPr>
            <a:r>
              <a:rPr lang="ja-JP" altLang="en-US" sz="2000"/>
              <a:t>・重みの初期値</a:t>
            </a:r>
            <a:r>
              <a:rPr lang="en-US" altLang="ja-JP" sz="2000" dirty="0"/>
              <a:t>:</a:t>
            </a:r>
            <a:r>
              <a:rPr lang="ja-JP" altLang="en-US" sz="2000"/>
              <a:t>平均</a:t>
            </a:r>
            <a:r>
              <a:rPr lang="en-US" altLang="ja-JP" sz="2000" dirty="0"/>
              <a:t>0</a:t>
            </a:r>
            <a:r>
              <a:rPr lang="ja-JP" altLang="en-US" sz="2000"/>
              <a:t>、標準偏差</a:t>
            </a:r>
            <a:r>
              <a:rPr lang="en-US" altLang="ja-JP" sz="2000" dirty="0"/>
              <a:t>0.01</a:t>
            </a:r>
            <a:r>
              <a:rPr lang="ja-JP" altLang="en-US" sz="2000"/>
              <a:t>のガウス分布</a:t>
            </a:r>
            <a:endParaRPr lang="en-US" altLang="ja-JP" sz="2000" dirty="0"/>
          </a:p>
          <a:p>
            <a:pPr marL="0" indent="0">
              <a:buNone/>
            </a:pPr>
            <a:endParaRPr lang="en-US" altLang="ja-JP" sz="2000" dirty="0"/>
          </a:p>
          <a:p>
            <a:pPr marL="0" indent="0">
              <a:buNone/>
            </a:pPr>
            <a:r>
              <a:rPr lang="ja-JP" altLang="en-US" sz="2000"/>
              <a:t>・学習率</a:t>
            </a:r>
            <a:r>
              <a:rPr lang="en-US" altLang="ja-JP" sz="2000" dirty="0"/>
              <a:t>:0.001(</a:t>
            </a:r>
            <a:r>
              <a:rPr lang="ja-JP" altLang="en-US" sz="2000"/>
              <a:t>はじめの</a:t>
            </a:r>
            <a:r>
              <a:rPr lang="en-US" altLang="ja-JP" sz="2000" dirty="0"/>
              <a:t>60k</a:t>
            </a:r>
            <a:r>
              <a:rPr lang="ja-JP" altLang="en-US" sz="2000"/>
              <a:t>バッチ</a:t>
            </a:r>
            <a:r>
              <a:rPr lang="en-US" altLang="ja-JP" sz="2000" dirty="0"/>
              <a:t>),0.0001(</a:t>
            </a:r>
            <a:r>
              <a:rPr lang="ja-JP" altLang="en-US" sz="2000"/>
              <a:t>次の</a:t>
            </a:r>
            <a:r>
              <a:rPr lang="en-US" altLang="ja-JP" sz="2000" dirty="0"/>
              <a:t>20k</a:t>
            </a:r>
            <a:r>
              <a:rPr lang="ja-JP" altLang="en-US" sz="2000"/>
              <a:t>バッチ</a:t>
            </a:r>
            <a:r>
              <a:rPr lang="en-US" altLang="ja-JP" sz="2000" dirty="0"/>
              <a:t>)</a:t>
            </a:r>
          </a:p>
          <a:p>
            <a:pPr marL="0" indent="0">
              <a:buNone/>
            </a:pPr>
            <a:endParaRPr lang="en-US" altLang="ja-JP" sz="2000" dirty="0"/>
          </a:p>
          <a:p>
            <a:pPr marL="0" indent="0">
              <a:buNone/>
            </a:pPr>
            <a:r>
              <a:rPr lang="ja-JP" altLang="en-US" sz="2000"/>
              <a:t>・</a:t>
            </a:r>
            <a:r>
              <a:rPr lang="en-US" altLang="ja-JP" sz="2000" dirty="0"/>
              <a:t>optimizer</a:t>
            </a:r>
            <a:r>
              <a:rPr lang="ja-JP" altLang="en-US" sz="2000"/>
              <a:t>：</a:t>
            </a:r>
            <a:r>
              <a:rPr lang="en-US" altLang="ja-JP" sz="2000" dirty="0"/>
              <a:t>momentum(0.9)</a:t>
            </a:r>
          </a:p>
          <a:p>
            <a:pPr marL="0" indent="0">
              <a:buNone/>
            </a:pPr>
            <a:endParaRPr lang="en-US" altLang="ja-JP" sz="2000" dirty="0"/>
          </a:p>
          <a:p>
            <a:pPr marL="0" indent="0">
              <a:buNone/>
            </a:pPr>
            <a:r>
              <a:rPr lang="ja-JP" altLang="en-US" sz="2000"/>
              <a:t>・</a:t>
            </a:r>
            <a:r>
              <a:rPr lang="en-US" altLang="ja-JP" sz="2000" dirty="0"/>
              <a:t>weight </a:t>
            </a:r>
            <a:r>
              <a:rPr lang="en-US" altLang="ja-JP" sz="2000" dirty="0" err="1"/>
              <a:t>dacay</a:t>
            </a:r>
            <a:r>
              <a:rPr lang="en-US" altLang="ja-JP" sz="2000" dirty="0"/>
              <a:t>(0.0005)</a:t>
            </a:r>
          </a:p>
        </p:txBody>
      </p:sp>
      <p:sp>
        <p:nvSpPr>
          <p:cNvPr id="4" name="スライド番号プレースホルダー 3">
            <a:extLst>
              <a:ext uri="{FF2B5EF4-FFF2-40B4-BE49-F238E27FC236}">
                <a16:creationId xmlns:a16="http://schemas.microsoft.com/office/drawing/2014/main" id="{FD1B9025-785A-1B4A-9750-CE13051871CD}"/>
              </a:ext>
            </a:extLst>
          </p:cNvPr>
          <p:cNvSpPr>
            <a:spLocks noGrp="1"/>
          </p:cNvSpPr>
          <p:nvPr>
            <p:ph type="sldNum" sz="quarter" idx="12"/>
          </p:nvPr>
        </p:nvSpPr>
        <p:spPr/>
        <p:txBody>
          <a:bodyPr/>
          <a:lstStyle/>
          <a:p>
            <a:fld id="{172565B8-42B1-C14D-81AD-0383236ADDEA}" type="slidenum">
              <a:rPr kumimoji="1" lang="ja-JP" altLang="en-US" smtClean="0"/>
              <a:t>27</a:t>
            </a:fld>
            <a:endParaRPr kumimoji="1" lang="ja-JP" altLang="en-US"/>
          </a:p>
        </p:txBody>
      </p:sp>
    </p:spTree>
    <p:extLst>
      <p:ext uri="{BB962C8B-B14F-4D97-AF65-F5344CB8AC3E}">
        <p14:creationId xmlns:p14="http://schemas.microsoft.com/office/powerpoint/2010/main" val="2747134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D4ED31F-F3ED-064E-8C77-9AAB56250A7A}"/>
              </a:ext>
            </a:extLst>
          </p:cNvPr>
          <p:cNvPicPr>
            <a:picLocks noChangeAspect="1"/>
          </p:cNvPicPr>
          <p:nvPr/>
        </p:nvPicPr>
        <p:blipFill>
          <a:blip r:embed="rId2"/>
          <a:stretch>
            <a:fillRect/>
          </a:stretch>
        </p:blipFill>
        <p:spPr>
          <a:xfrm>
            <a:off x="4779326" y="1475043"/>
            <a:ext cx="4279900" cy="1841500"/>
          </a:xfrm>
          <a:prstGeom prst="rect">
            <a:avLst/>
          </a:prstGeom>
        </p:spPr>
      </p:pic>
      <p:sp>
        <p:nvSpPr>
          <p:cNvPr id="2" name="タイトル 1">
            <a:extLst>
              <a:ext uri="{FF2B5EF4-FFF2-40B4-BE49-F238E27FC236}">
                <a16:creationId xmlns:a16="http://schemas.microsoft.com/office/drawing/2014/main" id="{999DB7C5-DD81-4849-BCFB-2459D2BDAB9F}"/>
              </a:ext>
            </a:extLst>
          </p:cNvPr>
          <p:cNvSpPr>
            <a:spLocks noGrp="1"/>
          </p:cNvSpPr>
          <p:nvPr>
            <p:ph type="title"/>
          </p:nvPr>
        </p:nvSpPr>
        <p:spPr/>
        <p:txBody>
          <a:bodyPr/>
          <a:lstStyle/>
          <a:p>
            <a:r>
              <a:rPr lang="en-US" altLang="ja-JP" dirty="0"/>
              <a:t>3.Trainig</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BD7BAAD-2F18-4743-9AC4-D832ABFC3974}"/>
                  </a:ext>
                </a:extLst>
              </p:cNvPr>
              <p:cNvSpPr>
                <a:spLocks noGrp="1"/>
              </p:cNvSpPr>
              <p:nvPr>
                <p:ph idx="1"/>
              </p:nvPr>
            </p:nvSpPr>
            <p:spPr/>
            <p:txBody>
              <a:bodyPr>
                <a:normAutofit/>
              </a:bodyPr>
              <a:lstStyle/>
              <a:p>
                <a:pPr marL="0" indent="0">
                  <a:buNone/>
                </a:pPr>
                <a:r>
                  <a:rPr lang="ja-JP" altLang="en-US" sz="2000"/>
                  <a:t>学習の環境</a:t>
                </a:r>
                <a:endParaRPr lang="en-US" altLang="ja-JP" sz="2000" dirty="0"/>
              </a:p>
              <a:p>
                <a:pPr marL="0" indent="0">
                  <a:buNone/>
                </a:pPr>
                <a:r>
                  <a:rPr lang="en-US" altLang="ja-JP" sz="2000" dirty="0">
                    <a:solidFill>
                      <a:schemeClr val="accent6"/>
                    </a:solidFill>
                  </a:rPr>
                  <a:t>Momentum</a:t>
                </a:r>
              </a:p>
              <a:p>
                <a:pPr marL="0" indent="0">
                  <a:buNone/>
                </a:pPr>
                <a:r>
                  <a:rPr lang="ja-JP" altLang="en-US" sz="2000"/>
                  <a:t>パラメータの更新方法の１つ</a:t>
                </a:r>
                <a:endParaRPr lang="en-US" altLang="ja-JP" sz="2000" dirty="0"/>
              </a:p>
              <a:p>
                <a:pPr marL="0" indent="0">
                  <a:buNone/>
                </a:pPr>
                <a:r>
                  <a:rPr lang="en-US" altLang="ja-JP" sz="2000" dirty="0"/>
                  <a:t>SGD</a:t>
                </a:r>
                <a:r>
                  <a:rPr lang="ja-JP" altLang="en-US" sz="2000"/>
                  <a:t>に減衰の考えを考慮した</a:t>
                </a:r>
                <a14:m>
                  <m:oMath xmlns:m="http://schemas.openxmlformats.org/officeDocument/2006/math">
                    <m:r>
                      <m:rPr>
                        <m:sty m:val="p"/>
                      </m:rPr>
                      <a:rPr lang="en-US" altLang="ja-JP" sz="2000" i="1">
                        <a:solidFill>
                          <a:schemeClr val="accent6"/>
                        </a:solidFill>
                        <a:latin typeface="Cambria Math" panose="02040503050406030204" pitchFamily="18" charset="0"/>
                      </a:rPr>
                      <m:t>α</m:t>
                    </m:r>
                    <m:r>
                      <a:rPr lang="en-US" altLang="ja-JP" sz="2000" i="1">
                        <a:solidFill>
                          <a:schemeClr val="accent6"/>
                        </a:solidFill>
                        <a:latin typeface="Cambria Math" panose="02040503050406030204" pitchFamily="18" charset="0"/>
                      </a:rPr>
                      <m:t>𝑣</m:t>
                    </m:r>
                  </m:oMath>
                </a14:m>
                <a:r>
                  <a:rPr lang="ja-JP" altLang="en-US" sz="2000" dirty="0"/>
                  <a:t>を追加</a:t>
                </a:r>
                <a:endParaRPr lang="en-US" altLang="ja-JP" sz="2000" dirty="0"/>
              </a:p>
              <a:p>
                <a:pPr marL="0" indent="0">
                  <a:buNone/>
                </a:pPr>
                <a:endParaRPr lang="en-US" altLang="ja-JP"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𝑊</m:t>
                      </m:r>
                      <m:r>
                        <a:rPr lang="en-US" altLang="ja-JP" sz="2000" i="1">
                          <a:latin typeface="Cambria Math" panose="02040503050406030204" pitchFamily="18" charset="0"/>
                        </a:rPr>
                        <m:t>=</m:t>
                      </m:r>
                      <m:r>
                        <a:rPr lang="en-US" altLang="ja-JP" sz="2000" i="1">
                          <a:latin typeface="Cambria Math" panose="02040503050406030204" pitchFamily="18" charset="0"/>
                        </a:rPr>
                        <m:t>𝑊</m:t>
                      </m:r>
                      <m:r>
                        <a:rPr lang="en-US" altLang="ja-JP" sz="2000" i="1">
                          <a:latin typeface="Cambria Math" panose="02040503050406030204" pitchFamily="18" charset="0"/>
                        </a:rPr>
                        <m:t>+</m:t>
                      </m:r>
                      <m:r>
                        <a:rPr lang="en-US" altLang="ja-JP" sz="2000" i="1">
                          <a:latin typeface="Cambria Math" panose="02040503050406030204" pitchFamily="18" charset="0"/>
                        </a:rPr>
                        <m:t>𝑣</m:t>
                      </m:r>
                    </m:oMath>
                    <m:oMath xmlns:m="http://schemas.openxmlformats.org/officeDocument/2006/math">
                      <m:r>
                        <a:rPr lang="en-US" altLang="ja-JP" sz="2000" i="1">
                          <a:latin typeface="Cambria Math" panose="02040503050406030204" pitchFamily="18" charset="0"/>
                        </a:rPr>
                        <m:t>𝑣</m:t>
                      </m:r>
                      <m:r>
                        <a:rPr lang="en-US" altLang="ja-JP" sz="2000" i="1">
                          <a:latin typeface="Cambria Math" panose="02040503050406030204" pitchFamily="18" charset="0"/>
                        </a:rPr>
                        <m:t>=</m:t>
                      </m:r>
                      <m:r>
                        <m:rPr>
                          <m:sty m:val="p"/>
                        </m:rPr>
                        <a:rPr lang="en-US" altLang="ja-JP" sz="2000" i="1">
                          <a:solidFill>
                            <a:schemeClr val="accent6"/>
                          </a:solidFill>
                          <a:latin typeface="Cambria Math" panose="02040503050406030204" pitchFamily="18" charset="0"/>
                        </a:rPr>
                        <m:t>α</m:t>
                      </m:r>
                      <m:r>
                        <a:rPr lang="en-US" altLang="ja-JP" sz="2000" i="1">
                          <a:solidFill>
                            <a:schemeClr val="accent6"/>
                          </a:solidFill>
                          <a:latin typeface="Cambria Math" panose="02040503050406030204" pitchFamily="18" charset="0"/>
                        </a:rPr>
                        <m:t>𝑣</m:t>
                      </m:r>
                      <m:r>
                        <a:rPr lang="en-US" altLang="ja-JP" sz="2000" i="1">
                          <a:latin typeface="Cambria Math" panose="02040503050406030204" pitchFamily="18" charset="0"/>
                        </a:rPr>
                        <m:t>−</m:t>
                      </m:r>
                      <m:r>
                        <m:rPr>
                          <m:sty m:val="p"/>
                        </m:rPr>
                        <a:rPr lang="en-US" altLang="ja-JP" sz="2000" i="1">
                          <a:latin typeface="Cambria Math" panose="02040503050406030204" pitchFamily="18" charset="0"/>
                        </a:rPr>
                        <m:t>η</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m:t>
                          </m:r>
                          <m:r>
                            <a:rPr lang="en-US" altLang="ja-JP" sz="2000" i="1">
                              <a:latin typeface="Cambria Math" panose="02040503050406030204" pitchFamily="18" charset="0"/>
                            </a:rPr>
                            <m:t>𝐿</m:t>
                          </m:r>
                        </m:num>
                        <m:den>
                          <m:r>
                            <a:rPr lang="ja-JP" altLang="en-US" sz="2000" i="1">
                              <a:latin typeface="Cambria Math" panose="02040503050406030204" pitchFamily="18" charset="0"/>
                            </a:rPr>
                            <m:t>𝜕</m:t>
                          </m:r>
                          <m:r>
                            <a:rPr lang="en-US" altLang="ja-JP" sz="2000" i="1">
                              <a:latin typeface="Cambria Math" panose="02040503050406030204" pitchFamily="18" charset="0"/>
                            </a:rPr>
                            <m:t>𝑊</m:t>
                          </m:r>
                        </m:den>
                      </m:f>
                    </m:oMath>
                  </m:oMathPara>
                </a14:m>
                <a:endParaRPr lang="en-US" altLang="ja-JP" sz="2000" dirty="0"/>
              </a:p>
              <a:p>
                <a:pPr marL="0" indent="0">
                  <a:buNone/>
                </a:pPr>
                <a:endParaRPr lang="en-US" altLang="ja-JP" sz="2000" dirty="0"/>
              </a:p>
              <a:p>
                <a:pPr marL="0" indent="0">
                  <a:buNone/>
                </a:pPr>
                <a:r>
                  <a:rPr lang="ja-JP" altLang="en-US" sz="2000"/>
                  <a:t>これにより</a:t>
                </a:r>
                <a:r>
                  <a:rPr lang="en-US" altLang="ja-JP" sz="2000" dirty="0"/>
                  <a:t>SGD</a:t>
                </a:r>
                <a:r>
                  <a:rPr lang="ja-JP" altLang="en-US" sz="2000"/>
                  <a:t>より高速に最小値へ</a:t>
                </a:r>
                <a:endParaRPr lang="en-US" altLang="ja-JP" sz="2000" dirty="0"/>
              </a:p>
              <a:p>
                <a:pPr marL="0" indent="0">
                  <a:buNone/>
                </a:pPr>
                <a:r>
                  <a:rPr lang="ja-JP" altLang="en-US" sz="2000"/>
                  <a:t>本論文は</a:t>
                </a:r>
                <a14:m>
                  <m:oMath xmlns:m="http://schemas.openxmlformats.org/officeDocument/2006/math">
                    <m:r>
                      <m:rPr>
                        <m:sty m:val="p"/>
                      </m:rPr>
                      <a:rPr lang="en-US" altLang="ja-JP" sz="2000" i="1">
                        <a:latin typeface="Cambria Math" panose="02040503050406030204" pitchFamily="18" charset="0"/>
                      </a:rPr>
                      <m:t>α</m:t>
                    </m:r>
                    <m:r>
                      <a:rPr lang="en-US" altLang="ja-JP" sz="2000" i="1">
                        <a:latin typeface="Cambria Math" panose="02040503050406030204" pitchFamily="18" charset="0"/>
                      </a:rPr>
                      <m:t>=0.9</m:t>
                    </m:r>
                  </m:oMath>
                </a14:m>
                <a:r>
                  <a:rPr lang="ja-JP" altLang="en-US" sz="2000"/>
                  <a:t>の</a:t>
                </a:r>
                <a:r>
                  <a:rPr lang="en-US" altLang="ja-JP" sz="2000" dirty="0"/>
                  <a:t>momentum</a:t>
                </a:r>
                <a:endParaRPr lang="ja-JP" altLang="en-US" sz="2000"/>
              </a:p>
            </p:txBody>
          </p:sp>
        </mc:Choice>
        <mc:Fallback xmlns="">
          <p:sp>
            <p:nvSpPr>
              <p:cNvPr id="3" name="コンテンツ プレースホルダー 2">
                <a:extLst>
                  <a:ext uri="{FF2B5EF4-FFF2-40B4-BE49-F238E27FC236}">
                    <a16:creationId xmlns:a16="http://schemas.microsoft.com/office/drawing/2014/main" id="{BBD7BAAD-2F18-4743-9AC4-D832ABFC3974}"/>
                  </a:ext>
                </a:extLst>
              </p:cNvPr>
              <p:cNvSpPr>
                <a:spLocks noGrp="1" noRot="1" noChangeAspect="1" noMove="1" noResize="1" noEditPoints="1" noAdjustHandles="1" noChangeArrowheads="1" noChangeShapeType="1" noTextEdit="1"/>
              </p:cNvSpPr>
              <p:nvPr>
                <p:ph idx="1"/>
              </p:nvPr>
            </p:nvSpPr>
            <p:spPr>
              <a:blipFill>
                <a:blip r:embed="rId3"/>
                <a:stretch>
                  <a:fillRect l="-804" t="-1462"/>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B188A629-FC76-ED4E-8D29-02D72DFE7151}"/>
              </a:ext>
            </a:extLst>
          </p:cNvPr>
          <p:cNvSpPr>
            <a:spLocks noGrp="1"/>
          </p:cNvSpPr>
          <p:nvPr>
            <p:ph type="sldNum" sz="quarter" idx="12"/>
          </p:nvPr>
        </p:nvSpPr>
        <p:spPr/>
        <p:txBody>
          <a:bodyPr/>
          <a:lstStyle/>
          <a:p>
            <a:fld id="{172565B8-42B1-C14D-81AD-0383236ADDEA}" type="slidenum">
              <a:rPr kumimoji="1" lang="ja-JP" altLang="en-US" smtClean="0"/>
              <a:t>28</a:t>
            </a:fld>
            <a:endParaRPr kumimoji="1" lang="ja-JP" altLang="en-US"/>
          </a:p>
        </p:txBody>
      </p:sp>
    </p:spTree>
    <p:extLst>
      <p:ext uri="{BB962C8B-B14F-4D97-AF65-F5344CB8AC3E}">
        <p14:creationId xmlns:p14="http://schemas.microsoft.com/office/powerpoint/2010/main" val="4235259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8ABCB9-90B6-2E47-9606-7C5A4C811856}"/>
              </a:ext>
            </a:extLst>
          </p:cNvPr>
          <p:cNvSpPr>
            <a:spLocks noGrp="1"/>
          </p:cNvSpPr>
          <p:nvPr>
            <p:ph type="title"/>
          </p:nvPr>
        </p:nvSpPr>
        <p:spPr/>
        <p:txBody>
          <a:bodyPr/>
          <a:lstStyle/>
          <a:p>
            <a:r>
              <a:rPr lang="en-US" altLang="ja-JP" dirty="0"/>
              <a:t>Outlines</a:t>
            </a:r>
            <a:endParaRPr kumimoji="1" lang="ja-JP" altLang="en-US"/>
          </a:p>
        </p:txBody>
      </p:sp>
      <p:sp>
        <p:nvSpPr>
          <p:cNvPr id="3" name="コンテンツ プレースホルダー 2">
            <a:extLst>
              <a:ext uri="{FF2B5EF4-FFF2-40B4-BE49-F238E27FC236}">
                <a16:creationId xmlns:a16="http://schemas.microsoft.com/office/drawing/2014/main" id="{E7F41393-9D05-3343-BEB9-C57E3CE9C13E}"/>
              </a:ext>
            </a:extLst>
          </p:cNvPr>
          <p:cNvSpPr>
            <a:spLocks noGrp="1"/>
          </p:cNvSpPr>
          <p:nvPr>
            <p:ph idx="1"/>
          </p:nvPr>
        </p:nvSpPr>
        <p:spPr/>
        <p:txBody>
          <a:bodyPr>
            <a:normAutofit/>
          </a:bodyPr>
          <a:lstStyle/>
          <a:p>
            <a:pPr marL="0" indent="0">
              <a:buNone/>
            </a:pPr>
            <a:r>
              <a:rPr lang="en-US" altLang="ja-JP" sz="2000" dirty="0"/>
              <a:t>1.Introduction</a:t>
            </a:r>
          </a:p>
          <a:p>
            <a:pPr marL="0" indent="0">
              <a:buNone/>
            </a:pPr>
            <a:r>
              <a:rPr lang="en-US" altLang="ja-JP" sz="2000" dirty="0"/>
              <a:t>2.Architecture</a:t>
            </a:r>
          </a:p>
          <a:p>
            <a:pPr marL="0" indent="0">
              <a:buNone/>
            </a:pPr>
            <a:r>
              <a:rPr lang="en-US" altLang="ja-JP" sz="2000" dirty="0"/>
              <a:t>   2.1 CNN</a:t>
            </a:r>
          </a:p>
          <a:p>
            <a:pPr marL="0" indent="0">
              <a:buNone/>
            </a:pPr>
            <a:r>
              <a:rPr lang="en-US" altLang="ja-JP" sz="2000" dirty="0"/>
              <a:t>   2.2 RPN(Region Proposal Network)</a:t>
            </a:r>
          </a:p>
          <a:p>
            <a:pPr marL="0" indent="0">
              <a:buNone/>
            </a:pPr>
            <a:r>
              <a:rPr lang="en-US" altLang="ja-JP" sz="2000" dirty="0"/>
              <a:t>   2.3 Fast R-CNN</a:t>
            </a:r>
          </a:p>
          <a:p>
            <a:pPr marL="0" indent="0">
              <a:buNone/>
            </a:pPr>
            <a:r>
              <a:rPr lang="en-US" altLang="ja-JP" sz="2000" dirty="0"/>
              <a:t>3.Trainig</a:t>
            </a:r>
          </a:p>
          <a:p>
            <a:pPr marL="0" indent="0">
              <a:buNone/>
            </a:pPr>
            <a:r>
              <a:rPr lang="en-US" altLang="ja-JP" sz="2000" dirty="0"/>
              <a:t>4.Experiments and Results</a:t>
            </a:r>
          </a:p>
          <a:p>
            <a:pPr marL="0" indent="0">
              <a:buNone/>
            </a:pPr>
            <a:r>
              <a:rPr lang="en-US" altLang="ja-JP" sz="2000" dirty="0"/>
              <a:t>5.Conclusion</a:t>
            </a:r>
          </a:p>
        </p:txBody>
      </p:sp>
      <p:sp>
        <p:nvSpPr>
          <p:cNvPr id="4" name="スライド番号プレースホルダー 3">
            <a:extLst>
              <a:ext uri="{FF2B5EF4-FFF2-40B4-BE49-F238E27FC236}">
                <a16:creationId xmlns:a16="http://schemas.microsoft.com/office/drawing/2014/main" id="{29E47613-D541-6246-97DC-E3080F56DB28}"/>
              </a:ext>
            </a:extLst>
          </p:cNvPr>
          <p:cNvSpPr>
            <a:spLocks noGrp="1"/>
          </p:cNvSpPr>
          <p:nvPr>
            <p:ph type="sldNum" sz="quarter" idx="12"/>
          </p:nvPr>
        </p:nvSpPr>
        <p:spPr/>
        <p:txBody>
          <a:bodyPr/>
          <a:lstStyle/>
          <a:p>
            <a:fld id="{172565B8-42B1-C14D-81AD-0383236ADDEA}" type="slidenum">
              <a:rPr kumimoji="1" lang="ja-JP" altLang="en-US" smtClean="0"/>
              <a:t>2</a:t>
            </a:fld>
            <a:endParaRPr kumimoji="1" lang="ja-JP" altLang="en-US"/>
          </a:p>
        </p:txBody>
      </p:sp>
    </p:spTree>
    <p:extLst>
      <p:ext uri="{BB962C8B-B14F-4D97-AF65-F5344CB8AC3E}">
        <p14:creationId xmlns:p14="http://schemas.microsoft.com/office/powerpoint/2010/main" val="377570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D70E73-33DE-3047-938A-BA0EC26C228F}"/>
              </a:ext>
            </a:extLst>
          </p:cNvPr>
          <p:cNvSpPr>
            <a:spLocks noGrp="1"/>
          </p:cNvSpPr>
          <p:nvPr>
            <p:ph type="title"/>
          </p:nvPr>
        </p:nvSpPr>
        <p:spPr/>
        <p:txBody>
          <a:bodyPr/>
          <a:lstStyle/>
          <a:p>
            <a:r>
              <a:rPr lang="en-US" altLang="ja-JP" dirty="0"/>
              <a:t>3.Trainig</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E3C833-29F5-3C49-8AB9-BA755999D927}"/>
                  </a:ext>
                </a:extLst>
              </p:cNvPr>
              <p:cNvSpPr>
                <a:spLocks noGrp="1"/>
              </p:cNvSpPr>
              <p:nvPr>
                <p:ph idx="1"/>
              </p:nvPr>
            </p:nvSpPr>
            <p:spPr>
              <a:xfrm>
                <a:off x="634828" y="1825625"/>
                <a:ext cx="7886700" cy="4351338"/>
              </a:xfrm>
            </p:spPr>
            <p:txBody>
              <a:bodyPr>
                <a:noAutofit/>
              </a:bodyPr>
              <a:lstStyle/>
              <a:p>
                <a:pPr marL="0" indent="0">
                  <a:buNone/>
                </a:pPr>
                <a:r>
                  <a:rPr lang="ja-JP" altLang="en-US" sz="2000"/>
                  <a:t>学習の環境</a:t>
                </a:r>
                <a:endParaRPr lang="en-US" altLang="ja-JP" sz="2000" dirty="0"/>
              </a:p>
              <a:p>
                <a:pPr marL="0" indent="0">
                  <a:buNone/>
                </a:pPr>
                <a:r>
                  <a:rPr lang="en-US" altLang="ja-JP" sz="2000" dirty="0">
                    <a:solidFill>
                      <a:schemeClr val="accent6"/>
                    </a:solidFill>
                  </a:rPr>
                  <a:t>Weight decay(</a:t>
                </a:r>
                <a:r>
                  <a:rPr lang="ja-JP" altLang="en-US" sz="2000">
                    <a:solidFill>
                      <a:schemeClr val="accent6"/>
                    </a:solidFill>
                  </a:rPr>
                  <a:t>重み減衰</a:t>
                </a:r>
                <a:r>
                  <a:rPr lang="en-US" altLang="ja-JP" sz="2000" dirty="0">
                    <a:solidFill>
                      <a:schemeClr val="accent6"/>
                    </a:solidFill>
                  </a:rPr>
                  <a:t>)</a:t>
                </a:r>
              </a:p>
              <a:p>
                <a:pPr marL="0" indent="0">
                  <a:buNone/>
                </a:pPr>
                <a:r>
                  <a:rPr lang="ja-JP" altLang="en-US" sz="2000"/>
                  <a:t>過学習防止の手法で学習の過程で大きすぎる重みを持った時にペナルティーを課す</a:t>
                </a:r>
                <a:endParaRPr lang="en-US" altLang="ja-JP" sz="2000" dirty="0"/>
              </a:p>
              <a:p>
                <a:pPr marL="0" indent="0">
                  <a:buNone/>
                </a:pPr>
                <a:r>
                  <a:rPr lang="ja-JP" altLang="en-US" sz="2000"/>
                  <a:t>重みの</a:t>
                </a:r>
                <a:r>
                  <a:rPr lang="en-US" altLang="ja-JP" sz="2000" dirty="0"/>
                  <a:t>L2</a:t>
                </a:r>
                <a:r>
                  <a:rPr lang="ja-JP" altLang="en-US" sz="2000"/>
                  <a:t>ノルムを損失関数に加算する</a:t>
                </a:r>
                <a:endParaRPr lang="en-US" altLang="ja-JP" sz="2000" dirty="0"/>
              </a:p>
              <a:p>
                <a:pPr marL="0" indent="0">
                  <a:buNone/>
                </a:pPr>
                <a:endParaRPr lang="en-US" altLang="ja-JP" sz="2000" dirty="0"/>
              </a:p>
              <a:p>
                <a:pPr marL="0" indent="0">
                  <a:buNone/>
                </a:pPr>
                <a:r>
                  <a:rPr lang="en-US" altLang="ja-JP" sz="2000" dirty="0"/>
                  <a:t>L2</a:t>
                </a:r>
                <a:r>
                  <a:rPr lang="ja-JP" altLang="en-US" sz="2000"/>
                  <a:t>ノルムの</a:t>
                </a:r>
                <a:r>
                  <a:rPr lang="en-US" altLang="ja-JP" sz="2000" dirty="0"/>
                  <a:t>Weight decay</a:t>
                </a:r>
                <a:r>
                  <a:rPr lang="ja-JP" altLang="en-US" sz="2000"/>
                  <a:t>は</a:t>
                </a:r>
                <a:r>
                  <a:rPr lang="en-US" altLang="ja-JP" sz="2000" dirty="0"/>
                  <a:t> </a:t>
                </a:r>
                <a14:m>
                  <m:oMath xmlns:m="http://schemas.openxmlformats.org/officeDocument/2006/math">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2</m:t>
                        </m:r>
                      </m:den>
                    </m:f>
                    <m:r>
                      <m:rPr>
                        <m:sty m:val="p"/>
                      </m:rPr>
                      <a:rPr lang="en-US" altLang="ja-JP" sz="2000" i="1">
                        <a:latin typeface="Cambria Math" panose="02040503050406030204" pitchFamily="18" charset="0"/>
                      </a:rPr>
                      <m:t>λ</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𝑊</m:t>
                        </m:r>
                      </m:e>
                      <m:sup>
                        <m:r>
                          <a:rPr lang="en-US" altLang="ja-JP" sz="2000" i="1">
                            <a:latin typeface="Cambria Math" panose="02040503050406030204" pitchFamily="18" charset="0"/>
                          </a:rPr>
                          <m:t>2</m:t>
                        </m:r>
                      </m:sup>
                    </m:sSup>
                  </m:oMath>
                </a14:m>
                <a:r>
                  <a:rPr lang="en-US" altLang="ja-JP" sz="2000" dirty="0"/>
                  <a:t> </a:t>
                </a:r>
                <a:r>
                  <a:rPr lang="ja-JP" altLang="en-US" sz="2000"/>
                  <a:t>でありこの値を損失関数に加算することで重みを抑え、</a:t>
                </a:r>
                <a:endParaRPr lang="en-US" altLang="ja-JP" sz="2000" dirty="0"/>
              </a:p>
              <a:p>
                <a:pPr marL="0" indent="0">
                  <a:buNone/>
                </a:pPr>
                <a:r>
                  <a:rPr lang="ja-JP" altLang="en-US" sz="2000"/>
                  <a:t>過学習を防ぐ</a:t>
                </a:r>
                <a:endParaRPr lang="en-US" altLang="ja-JP" sz="2000" dirty="0"/>
              </a:p>
              <a:p>
                <a:pPr marL="0" indent="0">
                  <a:buNone/>
                </a:pPr>
                <a:r>
                  <a:rPr lang="ja-JP" altLang="en-US" sz="2000"/>
                  <a:t>なお、</a:t>
                </a:r>
                <a:r>
                  <a:rPr lang="en-US" altLang="ja-JP" sz="2000" dirty="0"/>
                  <a:t>L2</a:t>
                </a:r>
                <a:r>
                  <a:rPr lang="ja-JP" altLang="en-US" sz="2000"/>
                  <a:t>ノルムは重みの各要素の</a:t>
                </a:r>
                <a:r>
                  <a:rPr lang="en-US" altLang="ja-JP" sz="2000" dirty="0"/>
                  <a:t>2</a:t>
                </a:r>
                <a:r>
                  <a:rPr lang="ja-JP" altLang="en-US" sz="2000"/>
                  <a:t>乗和で、</a:t>
                </a:r>
                <a14:m>
                  <m:oMath xmlns:m="http://schemas.openxmlformats.org/officeDocument/2006/math">
                    <m:r>
                      <a:rPr lang="en-US" altLang="ja-JP" sz="2000" i="1">
                        <a:latin typeface="Cambria Math" panose="02040503050406030204" pitchFamily="18" charset="0"/>
                      </a:rPr>
                      <m:t>𝑊</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2</m:t>
                        </m:r>
                      </m:sub>
                    </m:sSub>
                    <m:r>
                      <a:rPr lang="en-US" altLang="ja-JP" sz="2000" i="1">
                        <a:latin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ea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𝑤</m:t>
                        </m:r>
                      </m:e>
                      <m:sub>
                        <m:r>
                          <a:rPr lang="en-US" altLang="ja-JP" sz="2000" i="1">
                            <a:latin typeface="Cambria Math" panose="02040503050406030204" pitchFamily="18" charset="0"/>
                            <a:ea typeface="Cambria Math" panose="02040503050406030204" pitchFamily="18" charset="0"/>
                          </a:rPr>
                          <m:t>𝑛</m:t>
                        </m:r>
                      </m:sub>
                    </m:sSub>
                    <m:r>
                      <a:rPr lang="en-US" altLang="ja-JP" sz="2000" i="1">
                        <a:latin typeface="Cambria Math" panose="02040503050406030204" pitchFamily="18" charset="0"/>
                        <a:ea typeface="Cambria Math" panose="02040503050406030204" pitchFamily="18" charset="0"/>
                      </a:rPr>
                      <m:t>)</m:t>
                    </m:r>
                  </m:oMath>
                </a14:m>
                <a:r>
                  <a:rPr lang="ja-JP" altLang="en-US" sz="2000" dirty="0"/>
                  <a:t>の重みを</a:t>
                </a:r>
                <a:r>
                  <a:rPr lang="ja-JP" altLang="en-US" sz="2000"/>
                  <a:t>持つ時、</a:t>
                </a:r>
                <a:endParaRPr lang="en-US" altLang="ja-JP" sz="2000" dirty="0"/>
              </a:p>
              <a:p>
                <a:pPr marL="0" indent="0">
                  <a:buNone/>
                </a:pPr>
                <a14:m>
                  <m:oMath xmlns:m="http://schemas.openxmlformats.org/officeDocument/2006/math">
                    <m:rad>
                      <m:radPr>
                        <m:degHide m:val="on"/>
                        <m:ctrlPr>
                          <a:rPr lang="en-US" altLang="ja-JP" sz="2000" i="1">
                            <a:latin typeface="Cambria Math" panose="02040503050406030204" pitchFamily="18" charset="0"/>
                          </a:rPr>
                        </m:ctrlPr>
                      </m:radPr>
                      <m:deg/>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𝑤</m:t>
                            </m:r>
                          </m:e>
                          <m:sub>
                            <m:r>
                              <a:rPr lang="en-US" altLang="ja-JP" sz="2000" i="1">
                                <a:latin typeface="Cambria Math" panose="02040503050406030204" pitchFamily="18" charset="0"/>
                              </a:rPr>
                              <m:t>1</m:t>
                            </m:r>
                          </m:sub>
                          <m:sup>
                            <m:r>
                              <a:rPr lang="en-US" altLang="ja-JP" sz="2000" i="1">
                                <a:latin typeface="Cambria Math" panose="02040503050406030204" pitchFamily="18" charset="0"/>
                              </a:rPr>
                              <m:t>2</m:t>
                            </m:r>
                          </m:sup>
                        </m:sSubSup>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𝑤</m:t>
                            </m:r>
                          </m:e>
                          <m:sub>
                            <m:r>
                              <a:rPr lang="en-US" altLang="ja-JP" sz="2000" i="1">
                                <a:latin typeface="Cambria Math" panose="02040503050406030204" pitchFamily="18" charset="0"/>
                              </a:rPr>
                              <m:t>2</m:t>
                            </m:r>
                          </m:sub>
                          <m:sup>
                            <m:r>
                              <a:rPr lang="en-US" altLang="ja-JP" sz="2000" i="1">
                                <a:latin typeface="Cambria Math" panose="02040503050406030204" pitchFamily="18" charset="0"/>
                              </a:rPr>
                              <m:t>2</m:t>
                            </m:r>
                          </m:sup>
                        </m:sSubSup>
                        <m:r>
                          <a:rPr lang="en-US" altLang="ja-JP" sz="2000" i="1">
                            <a:latin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sSubSup>
                          <m:sSubSupPr>
                            <m:ctrlPr>
                              <a:rPr lang="en-US" altLang="ja-JP" sz="2000" i="1">
                                <a:latin typeface="Cambria Math" panose="02040503050406030204" pitchFamily="18" charset="0"/>
                                <a:ea typeface="Cambria Math" panose="02040503050406030204" pitchFamily="18" charset="0"/>
                              </a:rPr>
                            </m:ctrlPr>
                          </m:sSubSupPr>
                          <m:e>
                            <m:r>
                              <a:rPr lang="en-US" altLang="ja-JP" sz="2000" i="1">
                                <a:latin typeface="Cambria Math" panose="02040503050406030204" pitchFamily="18" charset="0"/>
                                <a:ea typeface="Cambria Math" panose="02040503050406030204" pitchFamily="18" charset="0"/>
                              </a:rPr>
                              <m:t>𝑤</m:t>
                            </m:r>
                          </m:e>
                          <m:sub>
                            <m:r>
                              <a:rPr lang="en-US" altLang="ja-JP" sz="2000" i="1">
                                <a:latin typeface="Cambria Math" panose="02040503050406030204" pitchFamily="18" charset="0"/>
                                <a:ea typeface="Cambria Math" panose="02040503050406030204" pitchFamily="18" charset="0"/>
                              </a:rPr>
                              <m:t>𝑛</m:t>
                            </m:r>
                          </m:sub>
                          <m:sup>
                            <m:r>
                              <a:rPr lang="en-US" altLang="ja-JP" sz="2000" i="1">
                                <a:latin typeface="Cambria Math" panose="02040503050406030204" pitchFamily="18" charset="0"/>
                                <a:ea typeface="Cambria Math" panose="02040503050406030204" pitchFamily="18" charset="0"/>
                              </a:rPr>
                              <m:t>2</m:t>
                            </m:r>
                          </m:sup>
                        </m:sSubSup>
                      </m:e>
                    </m:rad>
                  </m:oMath>
                </a14:m>
                <a:r>
                  <a:rPr lang="ja-JP" altLang="en-US" sz="2000"/>
                  <a:t>で表される</a:t>
                </a:r>
                <a:endParaRPr lang="en-US" altLang="ja-JP" sz="2000" dirty="0"/>
              </a:p>
              <a:p>
                <a:pPr marL="0" indent="0">
                  <a:buNone/>
                </a:pPr>
                <a:r>
                  <a:rPr lang="ja-JP" altLang="en-US" sz="2000"/>
                  <a:t>本論文では</a:t>
                </a:r>
                <a14:m>
                  <m:oMath xmlns:m="http://schemas.openxmlformats.org/officeDocument/2006/math">
                    <m:r>
                      <m:rPr>
                        <m:sty m:val="p"/>
                      </m:rPr>
                      <a:rPr lang="en-US" altLang="ja-JP" sz="2000" i="1">
                        <a:latin typeface="Cambria Math" panose="02040503050406030204" pitchFamily="18" charset="0"/>
                      </a:rPr>
                      <m:t>λ</m:t>
                    </m:r>
                    <m:r>
                      <a:rPr lang="en-US" altLang="ja-JP" sz="2000" i="1">
                        <a:latin typeface="Cambria Math" panose="02040503050406030204" pitchFamily="18" charset="0"/>
                      </a:rPr>
                      <m:t>=0.0005</m:t>
                    </m:r>
                  </m:oMath>
                </a14:m>
                <a:r>
                  <a:rPr lang="ja-JP" altLang="en-US" sz="2000"/>
                  <a:t>の</a:t>
                </a:r>
                <a:r>
                  <a:rPr lang="en-US" altLang="ja-JP" sz="2000" dirty="0"/>
                  <a:t>weight decay</a:t>
                </a:r>
              </a:p>
              <a:p>
                <a:pPr marL="0" indent="0">
                  <a:buNone/>
                </a:pPr>
                <a:endParaRPr lang="en-US" altLang="ja-JP" sz="2000" dirty="0"/>
              </a:p>
            </p:txBody>
          </p:sp>
        </mc:Choice>
        <mc:Fallback xmlns="">
          <p:sp>
            <p:nvSpPr>
              <p:cNvPr id="3" name="コンテンツ プレースホルダー 2">
                <a:extLst>
                  <a:ext uri="{FF2B5EF4-FFF2-40B4-BE49-F238E27FC236}">
                    <a16:creationId xmlns:a16="http://schemas.microsoft.com/office/drawing/2014/main" id="{18E3C833-29F5-3C49-8AB9-BA755999D927}"/>
                  </a:ext>
                </a:extLst>
              </p:cNvPr>
              <p:cNvSpPr>
                <a:spLocks noGrp="1" noRot="1" noChangeAspect="1" noMove="1" noResize="1" noEditPoints="1" noAdjustHandles="1" noChangeArrowheads="1" noChangeShapeType="1" noTextEdit="1"/>
              </p:cNvSpPr>
              <p:nvPr>
                <p:ph idx="1"/>
              </p:nvPr>
            </p:nvSpPr>
            <p:spPr>
              <a:xfrm>
                <a:off x="634828" y="1825625"/>
                <a:ext cx="7886700" cy="4351338"/>
              </a:xfrm>
              <a:blipFill>
                <a:blip r:embed="rId2"/>
                <a:stretch>
                  <a:fillRect l="-643" t="-1462" b="-11696"/>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B9F8EB7-798E-A34A-B7D9-D25FF3030953}"/>
              </a:ext>
            </a:extLst>
          </p:cNvPr>
          <p:cNvSpPr>
            <a:spLocks noGrp="1"/>
          </p:cNvSpPr>
          <p:nvPr>
            <p:ph type="sldNum" sz="quarter" idx="12"/>
          </p:nvPr>
        </p:nvSpPr>
        <p:spPr/>
        <p:txBody>
          <a:bodyPr/>
          <a:lstStyle/>
          <a:p>
            <a:fld id="{172565B8-42B1-C14D-81AD-0383236ADDEA}" type="slidenum">
              <a:rPr kumimoji="1" lang="ja-JP" altLang="en-US" smtClean="0"/>
              <a:t>29</a:t>
            </a:fld>
            <a:endParaRPr kumimoji="1" lang="ja-JP" altLang="en-US"/>
          </a:p>
        </p:txBody>
      </p:sp>
    </p:spTree>
    <p:extLst>
      <p:ext uri="{BB962C8B-B14F-4D97-AF65-F5344CB8AC3E}">
        <p14:creationId xmlns:p14="http://schemas.microsoft.com/office/powerpoint/2010/main" val="1836611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3387040-C020-0F46-8E57-48694072E8DA}"/>
              </a:ext>
            </a:extLst>
          </p:cNvPr>
          <p:cNvPicPr>
            <a:picLocks noChangeAspect="1"/>
          </p:cNvPicPr>
          <p:nvPr/>
        </p:nvPicPr>
        <p:blipFill rotWithShape="1">
          <a:blip r:embed="rId2"/>
          <a:srcRect l="13133" r="14809"/>
          <a:stretch/>
        </p:blipFill>
        <p:spPr>
          <a:xfrm>
            <a:off x="5995852" y="2584779"/>
            <a:ext cx="3148148" cy="3176656"/>
          </a:xfrm>
          <a:prstGeom prst="rect">
            <a:avLst/>
          </a:prstGeom>
        </p:spPr>
      </p:pic>
      <p:sp>
        <p:nvSpPr>
          <p:cNvPr id="2" name="タイトル 1">
            <a:extLst>
              <a:ext uri="{FF2B5EF4-FFF2-40B4-BE49-F238E27FC236}">
                <a16:creationId xmlns:a16="http://schemas.microsoft.com/office/drawing/2014/main" id="{878E4BCE-3EA3-1940-A348-B4E4AD3EF793}"/>
              </a:ext>
            </a:extLst>
          </p:cNvPr>
          <p:cNvSpPr>
            <a:spLocks noGrp="1"/>
          </p:cNvSpPr>
          <p:nvPr>
            <p:ph type="title"/>
          </p:nvPr>
        </p:nvSpPr>
        <p:spPr/>
        <p:txBody>
          <a:bodyPr/>
          <a:lstStyle/>
          <a:p>
            <a:r>
              <a:rPr kumimoji="1" lang="en-US" altLang="ja-JP" dirty="0"/>
              <a:t>3.Training</a:t>
            </a:r>
            <a:endParaRPr kumimoji="1" lang="ja-JP" altLang="en-US"/>
          </a:p>
        </p:txBody>
      </p:sp>
      <p:sp>
        <p:nvSpPr>
          <p:cNvPr id="3" name="コンテンツ プレースホルダー 2">
            <a:extLst>
              <a:ext uri="{FF2B5EF4-FFF2-40B4-BE49-F238E27FC236}">
                <a16:creationId xmlns:a16="http://schemas.microsoft.com/office/drawing/2014/main" id="{6CCBB7C6-8177-B841-A62B-50AF08F771A6}"/>
              </a:ext>
            </a:extLst>
          </p:cNvPr>
          <p:cNvSpPr>
            <a:spLocks noGrp="1"/>
          </p:cNvSpPr>
          <p:nvPr>
            <p:ph idx="1"/>
          </p:nvPr>
        </p:nvSpPr>
        <p:spPr/>
        <p:txBody>
          <a:bodyPr>
            <a:normAutofit fontScale="92500" lnSpcReduction="10000"/>
          </a:bodyPr>
          <a:lstStyle/>
          <a:p>
            <a:pPr marL="0" indent="0">
              <a:buNone/>
            </a:pPr>
            <a:r>
              <a:rPr lang="en-US" altLang="ja-JP" sz="2000" dirty="0"/>
              <a:t>CNN</a:t>
            </a:r>
            <a:r>
              <a:rPr lang="ja-JP" altLang="en-US" sz="2000"/>
              <a:t>を</a:t>
            </a:r>
            <a:r>
              <a:rPr lang="en-US" altLang="ja-JP" sz="2000" dirty="0"/>
              <a:t>RPN</a:t>
            </a:r>
            <a:r>
              <a:rPr lang="ja-JP" altLang="en-US" sz="2000"/>
              <a:t>と</a:t>
            </a:r>
            <a:r>
              <a:rPr lang="en-US" altLang="ja-JP" sz="2000" dirty="0"/>
              <a:t>Fast R-CNN</a:t>
            </a:r>
            <a:r>
              <a:rPr lang="ja-JP" altLang="en-US" sz="2000"/>
              <a:t>で共有するため</a:t>
            </a:r>
            <a:r>
              <a:rPr lang="en-US" altLang="ja-JP" sz="2000" dirty="0"/>
              <a:t>4</a:t>
            </a:r>
            <a:r>
              <a:rPr lang="ja-JP" altLang="en-US" sz="2000"/>
              <a:t>つのステップで学習を進める</a:t>
            </a:r>
            <a:endParaRPr lang="en-US" altLang="ja-JP" sz="2000" dirty="0"/>
          </a:p>
          <a:p>
            <a:pPr marL="0" indent="0">
              <a:buNone/>
            </a:pPr>
            <a:endParaRPr lang="en-US" altLang="ja-JP" sz="2000" dirty="0"/>
          </a:p>
          <a:p>
            <a:pPr marL="0" indent="0">
              <a:buNone/>
            </a:pPr>
            <a:endParaRPr lang="en-US" altLang="ja-JP" sz="2000" dirty="0"/>
          </a:p>
          <a:p>
            <a:pPr marL="0" indent="0">
              <a:buNone/>
            </a:pPr>
            <a:r>
              <a:rPr lang="en-US" altLang="ja-JP" sz="2000" dirty="0"/>
              <a:t>1.ImageNet</a:t>
            </a:r>
            <a:r>
              <a:rPr lang="ja-JP" altLang="en-US" sz="2000"/>
              <a:t>学習済み</a:t>
            </a:r>
            <a:r>
              <a:rPr lang="en-US" altLang="ja-JP" sz="2000" dirty="0"/>
              <a:t>CNN</a:t>
            </a:r>
            <a:r>
              <a:rPr lang="ja-JP" altLang="en-US" sz="2000"/>
              <a:t>を用いて</a:t>
            </a:r>
            <a:r>
              <a:rPr lang="en-US" altLang="ja-JP" sz="2000" dirty="0"/>
              <a:t>RPN</a:t>
            </a:r>
            <a:r>
              <a:rPr lang="ja-JP" altLang="en-US" sz="2000"/>
              <a:t>を訓練</a:t>
            </a:r>
            <a:endParaRPr lang="en-US" altLang="ja-JP" sz="2000" dirty="0"/>
          </a:p>
          <a:p>
            <a:pPr marL="0" indent="0">
              <a:buNone/>
            </a:pPr>
            <a:r>
              <a:rPr lang="en-US" altLang="ja-JP" sz="2000" dirty="0"/>
              <a:t>2.ImageNet</a:t>
            </a:r>
            <a:r>
              <a:rPr lang="ja-JP" altLang="en-US" sz="2000"/>
              <a:t>学習済み</a:t>
            </a:r>
            <a:r>
              <a:rPr lang="en-US" altLang="ja-JP" sz="2000" dirty="0"/>
              <a:t>CNN</a:t>
            </a:r>
            <a:r>
              <a:rPr lang="ja-JP" altLang="en-US" sz="2000"/>
              <a:t>と</a:t>
            </a:r>
            <a:r>
              <a:rPr lang="en-US" altLang="ja-JP" sz="2000" dirty="0"/>
              <a:t>1</a:t>
            </a:r>
            <a:r>
              <a:rPr lang="ja-JP" altLang="en-US" sz="2000"/>
              <a:t>で得た</a:t>
            </a:r>
            <a:endParaRPr lang="en-US" altLang="ja-JP" sz="2000" dirty="0"/>
          </a:p>
          <a:p>
            <a:pPr marL="0" indent="0">
              <a:buNone/>
            </a:pPr>
            <a:r>
              <a:rPr lang="en-US" altLang="ja-JP" sz="2000" dirty="0"/>
              <a:t>   Region Proposal</a:t>
            </a:r>
            <a:r>
              <a:rPr lang="ja-JP" altLang="en-US" sz="2000"/>
              <a:t>を用いて</a:t>
            </a:r>
            <a:r>
              <a:rPr lang="en-US" altLang="ja-JP" sz="2000" dirty="0"/>
              <a:t>Fast R-CNN</a:t>
            </a:r>
            <a:r>
              <a:rPr lang="ja-JP" altLang="en-US" sz="2000"/>
              <a:t>を訓練</a:t>
            </a:r>
            <a:endParaRPr lang="en-US" altLang="ja-JP" sz="2000" dirty="0"/>
          </a:p>
          <a:p>
            <a:pPr marL="0" indent="0">
              <a:buNone/>
            </a:pPr>
            <a:r>
              <a:rPr lang="en-US" altLang="ja-JP" sz="2000" dirty="0"/>
              <a:t>3.CNN</a:t>
            </a:r>
            <a:r>
              <a:rPr lang="ja-JP" altLang="en-US" sz="2000"/>
              <a:t>を固定して</a:t>
            </a:r>
            <a:r>
              <a:rPr lang="en-US" altLang="ja-JP" sz="2000" dirty="0"/>
              <a:t>Fast R-CNN</a:t>
            </a:r>
            <a:r>
              <a:rPr lang="ja-JP" altLang="en-US" sz="2000"/>
              <a:t>を</a:t>
            </a:r>
            <a:endParaRPr lang="en-US" altLang="ja-JP" sz="2000" dirty="0"/>
          </a:p>
          <a:p>
            <a:pPr marL="0" indent="0">
              <a:buNone/>
            </a:pPr>
            <a:r>
              <a:rPr lang="en-US" altLang="ja-JP" sz="2000" dirty="0"/>
              <a:t>   </a:t>
            </a:r>
            <a:r>
              <a:rPr lang="ja-JP" altLang="en-US" sz="2000"/>
              <a:t>用いて</a:t>
            </a:r>
            <a:r>
              <a:rPr lang="en-US" altLang="ja-JP" sz="2000" dirty="0"/>
              <a:t>RPN</a:t>
            </a:r>
            <a:r>
              <a:rPr lang="ja-JP" altLang="en-US" sz="2000"/>
              <a:t>を訓練</a:t>
            </a:r>
            <a:r>
              <a:rPr lang="en-US" altLang="ja-JP" sz="2000" dirty="0"/>
              <a:t>(CNN</a:t>
            </a:r>
            <a:r>
              <a:rPr lang="ja-JP" altLang="en-US" sz="2000"/>
              <a:t>共有</a:t>
            </a:r>
            <a:r>
              <a:rPr lang="en-US" altLang="ja-JP" sz="2000" dirty="0"/>
              <a:t>)</a:t>
            </a:r>
          </a:p>
          <a:p>
            <a:pPr marL="0" indent="0">
              <a:buNone/>
            </a:pPr>
            <a:r>
              <a:rPr lang="en-US" altLang="ja-JP" sz="2000" dirty="0"/>
              <a:t>4.CNN</a:t>
            </a:r>
            <a:r>
              <a:rPr lang="ja-JP" altLang="en-US" sz="2000"/>
              <a:t>を固定して</a:t>
            </a:r>
            <a:r>
              <a:rPr lang="en-US" altLang="ja-JP" sz="2000" dirty="0"/>
              <a:t>RPN</a:t>
            </a:r>
            <a:r>
              <a:rPr lang="ja-JP" altLang="en-US" sz="2000"/>
              <a:t>を訓練</a:t>
            </a:r>
            <a:r>
              <a:rPr lang="en-US" altLang="ja-JP" sz="2000" dirty="0"/>
              <a:t>(CNN</a:t>
            </a:r>
            <a:r>
              <a:rPr lang="ja-JP" altLang="en-US" sz="2000"/>
              <a:t>共有</a:t>
            </a:r>
            <a:r>
              <a:rPr lang="en-US" altLang="ja-JP" sz="2000" dirty="0"/>
              <a:t>)</a:t>
            </a:r>
          </a:p>
          <a:p>
            <a:pPr marL="0" indent="0">
              <a:buNone/>
            </a:pPr>
            <a:endParaRPr lang="en-US" altLang="ja-JP" sz="2000" dirty="0"/>
          </a:p>
          <a:p>
            <a:pPr marL="0" indent="0">
              <a:buNone/>
            </a:pPr>
            <a:r>
              <a:rPr lang="en-US" altLang="ja-JP" sz="2000" dirty="0"/>
              <a:t>ImageNet</a:t>
            </a:r>
            <a:r>
              <a:rPr lang="ja-JP" altLang="en-US" sz="2000"/>
              <a:t>・・・画像認識のための巨大データセット</a:t>
            </a:r>
            <a:endParaRPr lang="en-US" altLang="ja-JP" sz="2000" dirty="0"/>
          </a:p>
          <a:p>
            <a:pPr marL="0" indent="0">
              <a:buNone/>
            </a:pPr>
            <a:r>
              <a:rPr lang="en-US" altLang="ja-JP" sz="2000" dirty="0"/>
              <a:t>               </a:t>
            </a:r>
            <a:r>
              <a:rPr lang="ja-JP" altLang="en-US" sz="2000"/>
              <a:t>        </a:t>
            </a:r>
            <a:r>
              <a:rPr lang="en-US" altLang="ja-JP" sz="2000" dirty="0"/>
              <a:t>1400</a:t>
            </a:r>
            <a:r>
              <a:rPr lang="ja-JP" altLang="en-US" sz="2000"/>
              <a:t>万枚超の画像数</a:t>
            </a:r>
            <a:endParaRPr lang="en-US" altLang="ja-JP" sz="2000" dirty="0"/>
          </a:p>
        </p:txBody>
      </p:sp>
      <p:sp>
        <p:nvSpPr>
          <p:cNvPr id="4" name="スライド番号プレースホルダー 3">
            <a:extLst>
              <a:ext uri="{FF2B5EF4-FFF2-40B4-BE49-F238E27FC236}">
                <a16:creationId xmlns:a16="http://schemas.microsoft.com/office/drawing/2014/main" id="{129379CC-15F2-6543-9891-24E5D8662FB6}"/>
              </a:ext>
            </a:extLst>
          </p:cNvPr>
          <p:cNvSpPr>
            <a:spLocks noGrp="1"/>
          </p:cNvSpPr>
          <p:nvPr>
            <p:ph type="sldNum" sz="quarter" idx="12"/>
          </p:nvPr>
        </p:nvSpPr>
        <p:spPr/>
        <p:txBody>
          <a:bodyPr/>
          <a:lstStyle/>
          <a:p>
            <a:fld id="{172565B8-42B1-C14D-81AD-0383236ADDEA}" type="slidenum">
              <a:rPr kumimoji="1" lang="ja-JP" altLang="en-US" smtClean="0"/>
              <a:t>30</a:t>
            </a:fld>
            <a:endParaRPr kumimoji="1" lang="ja-JP" altLang="en-US"/>
          </a:p>
        </p:txBody>
      </p:sp>
      <p:sp>
        <p:nvSpPr>
          <p:cNvPr id="5" name="テキスト ボックス 4">
            <a:extLst>
              <a:ext uri="{FF2B5EF4-FFF2-40B4-BE49-F238E27FC236}">
                <a16:creationId xmlns:a16="http://schemas.microsoft.com/office/drawing/2014/main" id="{F9FCA9EF-CA78-E24B-9C1C-A3658570B4EE}"/>
              </a:ext>
            </a:extLst>
          </p:cNvPr>
          <p:cNvSpPr txBox="1"/>
          <p:nvPr/>
        </p:nvSpPr>
        <p:spPr>
          <a:xfrm>
            <a:off x="1065727" y="2252991"/>
            <a:ext cx="6226384" cy="646331"/>
          </a:xfrm>
          <a:prstGeom prst="rect">
            <a:avLst/>
          </a:prstGeom>
          <a:noFill/>
          <a:ln>
            <a:solidFill>
              <a:schemeClr val="accent6"/>
            </a:solidFill>
          </a:ln>
        </p:spPr>
        <p:txBody>
          <a:bodyPr wrap="none" rtlCol="0">
            <a:spAutoFit/>
          </a:bodyPr>
          <a:lstStyle/>
          <a:p>
            <a:r>
              <a:rPr lang="ja-JP" altLang="en-US">
                <a:latin typeface="Meiryo UI" panose="020B0604030504040204" pitchFamily="34" charset="-128"/>
                <a:ea typeface="Meiryo UI" panose="020B0604030504040204" pitchFamily="34" charset="-128"/>
              </a:rPr>
              <a:t>単純に畳み込み層を共有するだけでは学習するパラメータが</a:t>
            </a:r>
            <a:r>
              <a:rPr lang="ja-JP" altLang="en-US">
                <a:solidFill>
                  <a:schemeClr val="accent6"/>
                </a:solidFill>
                <a:latin typeface="Meiryo UI" panose="020B0604030504040204" pitchFamily="34" charset="-128"/>
                <a:ea typeface="Meiryo UI" panose="020B0604030504040204" pitchFamily="34" charset="-128"/>
              </a:rPr>
              <a:t>相互に</a:t>
            </a:r>
            <a:endParaRPr lang="en-US" altLang="ja-JP" dirty="0">
              <a:solidFill>
                <a:schemeClr val="accent6"/>
              </a:solidFill>
              <a:latin typeface="Meiryo UI" panose="020B0604030504040204" pitchFamily="34" charset="-128"/>
              <a:ea typeface="Meiryo UI" panose="020B0604030504040204" pitchFamily="34" charset="-128"/>
            </a:endParaRPr>
          </a:p>
          <a:p>
            <a:r>
              <a:rPr lang="ja-JP" altLang="en-US">
                <a:solidFill>
                  <a:schemeClr val="accent6"/>
                </a:solidFill>
                <a:latin typeface="Meiryo UI" panose="020B0604030504040204" pitchFamily="34" charset="-128"/>
                <a:ea typeface="Meiryo UI" panose="020B0604030504040204" pitchFamily="34" charset="-128"/>
              </a:rPr>
              <a:t>依存</a:t>
            </a:r>
            <a:r>
              <a:rPr lang="ja-JP" altLang="en-US">
                <a:latin typeface="Meiryo UI" panose="020B0604030504040204" pitchFamily="34" charset="-128"/>
                <a:ea typeface="Meiryo UI" panose="020B0604030504040204" pitchFamily="34" charset="-128"/>
              </a:rPr>
              <a:t>してしまうため、</a:t>
            </a:r>
            <a:r>
              <a:rPr lang="ja-JP" altLang="en-US">
                <a:solidFill>
                  <a:schemeClr val="accent6"/>
                </a:solidFill>
                <a:latin typeface="Meiryo UI" panose="020B0604030504040204" pitchFamily="34" charset="-128"/>
                <a:ea typeface="Meiryo UI" panose="020B0604030504040204" pitchFamily="34" charset="-128"/>
              </a:rPr>
              <a:t>段階的</a:t>
            </a:r>
            <a:r>
              <a:rPr lang="ja-JP" altLang="en-US">
                <a:latin typeface="Meiryo UI" panose="020B0604030504040204" pitchFamily="34" charset="-128"/>
                <a:ea typeface="Meiryo UI" panose="020B0604030504040204" pitchFamily="34" charset="-128"/>
              </a:rPr>
              <a:t>に学習する</a:t>
            </a:r>
          </a:p>
        </p:txBody>
      </p:sp>
    </p:spTree>
    <p:extLst>
      <p:ext uri="{BB962C8B-B14F-4D97-AF65-F5344CB8AC3E}">
        <p14:creationId xmlns:p14="http://schemas.microsoft.com/office/powerpoint/2010/main" val="3241385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AE0539-1C90-8B4F-B99E-EAD1BD632C30}"/>
              </a:ext>
            </a:extLst>
          </p:cNvPr>
          <p:cNvSpPr>
            <a:spLocks noGrp="1"/>
          </p:cNvSpPr>
          <p:nvPr>
            <p:ph type="title"/>
          </p:nvPr>
        </p:nvSpPr>
        <p:spPr/>
        <p:txBody>
          <a:bodyPr/>
          <a:lstStyle/>
          <a:p>
            <a:r>
              <a:rPr lang="en-US" altLang="ja-JP" dirty="0"/>
              <a:t>4.Experiments and Results</a:t>
            </a:r>
            <a:endParaRPr kumimoji="1" lang="ja-JP" altLang="en-US"/>
          </a:p>
        </p:txBody>
      </p:sp>
      <p:sp>
        <p:nvSpPr>
          <p:cNvPr id="3" name="コンテンツ プレースホルダー 2">
            <a:extLst>
              <a:ext uri="{FF2B5EF4-FFF2-40B4-BE49-F238E27FC236}">
                <a16:creationId xmlns:a16="http://schemas.microsoft.com/office/drawing/2014/main" id="{7FB8FC9C-A70D-074D-89BD-9ABF3A3473D9}"/>
              </a:ext>
            </a:extLst>
          </p:cNvPr>
          <p:cNvSpPr>
            <a:spLocks noGrp="1"/>
          </p:cNvSpPr>
          <p:nvPr>
            <p:ph idx="1"/>
          </p:nvPr>
        </p:nvSpPr>
        <p:spPr/>
        <p:txBody>
          <a:bodyPr>
            <a:normAutofit lnSpcReduction="10000"/>
          </a:bodyPr>
          <a:lstStyle/>
          <a:p>
            <a:pPr marL="0" indent="0">
              <a:buNone/>
            </a:pPr>
            <a:r>
              <a:rPr lang="en" altLang="ja-JP" sz="2000" dirty="0"/>
              <a:t>PASCAL VOC 2007(5000</a:t>
            </a:r>
            <a:r>
              <a:rPr lang="ja-JP" altLang="en-US" sz="2000"/>
              <a:t>の訓練画像、</a:t>
            </a:r>
            <a:r>
              <a:rPr lang="en-US" altLang="ja-JP" sz="2000" dirty="0"/>
              <a:t>5000</a:t>
            </a:r>
            <a:r>
              <a:rPr lang="ja-JP" altLang="en-US" sz="2000"/>
              <a:t>のテスト画像、</a:t>
            </a:r>
            <a:r>
              <a:rPr lang="en-US" altLang="ja-JP" sz="2000" dirty="0"/>
              <a:t>20</a:t>
            </a:r>
            <a:r>
              <a:rPr lang="ja-JP" altLang="en-US" sz="2000"/>
              <a:t>クラス</a:t>
            </a:r>
            <a:r>
              <a:rPr lang="en-US" altLang="ja-JP" sz="2000" dirty="0"/>
              <a:t>)</a:t>
            </a:r>
            <a:r>
              <a:rPr lang="ja-JP" altLang="en-US" sz="2000"/>
              <a:t>のデータセットを用いて実験を行なった</a:t>
            </a:r>
            <a:endParaRPr lang="en-US" altLang="ja-JP" sz="2000" dirty="0"/>
          </a:p>
          <a:p>
            <a:pPr marL="0" indent="0">
              <a:buNone/>
            </a:pPr>
            <a:r>
              <a:rPr lang="en-US" altLang="ja-JP" sz="2000" dirty="0" err="1"/>
              <a:t>mAP</a:t>
            </a:r>
            <a:r>
              <a:rPr lang="ja-JP" altLang="en-US" sz="2000"/>
              <a:t>を評価</a:t>
            </a:r>
            <a:r>
              <a:rPr lang="en-US" altLang="ja-JP" sz="2000" dirty="0"/>
              <a:t>(</a:t>
            </a:r>
            <a:r>
              <a:rPr lang="ja-JP" altLang="en-US" sz="2000"/>
              <a:t>クラス適合率の平均</a:t>
            </a:r>
            <a:r>
              <a:rPr lang="en-US" altLang="ja-JP" sz="2000" dirty="0"/>
              <a:t>)</a:t>
            </a:r>
          </a:p>
          <a:p>
            <a:pPr marL="0" indent="0">
              <a:buNone/>
            </a:pPr>
            <a:endParaRPr lang="en-US" altLang="ja-JP" sz="2000" dirty="0"/>
          </a:p>
          <a:p>
            <a:pPr marL="0" indent="0">
              <a:buNone/>
            </a:pPr>
            <a:r>
              <a:rPr lang="en-US" altLang="ja-JP" sz="2000" dirty="0"/>
              <a:t>Experiment1:VOC2007&amp;ZFNet</a:t>
            </a:r>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r>
              <a:rPr lang="en-US" altLang="ja-JP" sz="2000" dirty="0"/>
              <a:t>(</a:t>
            </a:r>
            <a:r>
              <a:rPr lang="en-US" altLang="ja-JP" sz="2000" dirty="0" err="1"/>
              <a:t>SS:Selective</a:t>
            </a:r>
            <a:r>
              <a:rPr lang="en-US" altLang="ja-JP" sz="2000" dirty="0"/>
              <a:t> </a:t>
            </a:r>
            <a:r>
              <a:rPr lang="en-US" altLang="ja-JP" sz="2000" dirty="0" err="1"/>
              <a:t>Search,EB:Edge</a:t>
            </a:r>
            <a:r>
              <a:rPr lang="en-US" altLang="ja-JP" sz="2000" dirty="0"/>
              <a:t> Boxes)</a:t>
            </a:r>
          </a:p>
          <a:p>
            <a:pPr marL="0" indent="0">
              <a:buNone/>
            </a:pPr>
            <a:endParaRPr lang="en-US" altLang="ja-JP" sz="1500" dirty="0"/>
          </a:p>
          <a:p>
            <a:pPr marL="0" indent="0">
              <a:buNone/>
            </a:pPr>
            <a:endParaRPr lang="en-US" altLang="ja-JP" sz="1500" dirty="0"/>
          </a:p>
          <a:p>
            <a:pPr marL="0" indent="0">
              <a:buNone/>
            </a:pPr>
            <a:endParaRPr lang="en-US" altLang="ja-JP" sz="1800" dirty="0"/>
          </a:p>
        </p:txBody>
      </p:sp>
      <p:sp>
        <p:nvSpPr>
          <p:cNvPr id="4" name="スライド番号プレースホルダー 3">
            <a:extLst>
              <a:ext uri="{FF2B5EF4-FFF2-40B4-BE49-F238E27FC236}">
                <a16:creationId xmlns:a16="http://schemas.microsoft.com/office/drawing/2014/main" id="{1433251C-5D00-6549-B882-8BEB2DEA8276}"/>
              </a:ext>
            </a:extLst>
          </p:cNvPr>
          <p:cNvSpPr>
            <a:spLocks noGrp="1"/>
          </p:cNvSpPr>
          <p:nvPr>
            <p:ph type="sldNum" sz="quarter" idx="12"/>
          </p:nvPr>
        </p:nvSpPr>
        <p:spPr/>
        <p:txBody>
          <a:bodyPr/>
          <a:lstStyle/>
          <a:p>
            <a:fld id="{172565B8-42B1-C14D-81AD-0383236ADDEA}" type="slidenum">
              <a:rPr kumimoji="1" lang="ja-JP" altLang="en-US" smtClean="0"/>
              <a:t>31</a:t>
            </a:fld>
            <a:endParaRPr kumimoji="1" lang="ja-JP" altLang="en-US"/>
          </a:p>
        </p:txBody>
      </p:sp>
      <p:pic>
        <p:nvPicPr>
          <p:cNvPr id="6" name="図 5">
            <a:extLst>
              <a:ext uri="{FF2B5EF4-FFF2-40B4-BE49-F238E27FC236}">
                <a16:creationId xmlns:a16="http://schemas.microsoft.com/office/drawing/2014/main" id="{1CA6EFDD-896E-804A-81A3-75F9621E3B89}"/>
              </a:ext>
            </a:extLst>
          </p:cNvPr>
          <p:cNvPicPr>
            <a:picLocks noChangeAspect="1"/>
          </p:cNvPicPr>
          <p:nvPr/>
        </p:nvPicPr>
        <p:blipFill rotWithShape="1">
          <a:blip r:embed="rId2"/>
          <a:srcRect l="18093" t="33333" r="19407" b="50991"/>
          <a:stretch/>
        </p:blipFill>
        <p:spPr>
          <a:xfrm>
            <a:off x="857250" y="3530565"/>
            <a:ext cx="7429500" cy="1164649"/>
          </a:xfrm>
          <a:prstGeom prst="rect">
            <a:avLst/>
          </a:prstGeom>
        </p:spPr>
      </p:pic>
    </p:spTree>
    <p:extLst>
      <p:ext uri="{BB962C8B-B14F-4D97-AF65-F5344CB8AC3E}">
        <p14:creationId xmlns:p14="http://schemas.microsoft.com/office/powerpoint/2010/main" val="3161573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AE0539-1C90-8B4F-B99E-EAD1BD632C30}"/>
              </a:ext>
            </a:extLst>
          </p:cNvPr>
          <p:cNvSpPr>
            <a:spLocks noGrp="1"/>
          </p:cNvSpPr>
          <p:nvPr>
            <p:ph type="title"/>
          </p:nvPr>
        </p:nvSpPr>
        <p:spPr/>
        <p:txBody>
          <a:bodyPr/>
          <a:lstStyle/>
          <a:p>
            <a:r>
              <a:rPr lang="en-US" altLang="ja-JP" dirty="0"/>
              <a:t>4.Experiments and Results</a:t>
            </a:r>
            <a:endParaRPr kumimoji="1" lang="ja-JP" altLang="en-US"/>
          </a:p>
        </p:txBody>
      </p:sp>
      <p:sp>
        <p:nvSpPr>
          <p:cNvPr id="3" name="コンテンツ プレースホルダー 2">
            <a:extLst>
              <a:ext uri="{FF2B5EF4-FFF2-40B4-BE49-F238E27FC236}">
                <a16:creationId xmlns:a16="http://schemas.microsoft.com/office/drawing/2014/main" id="{7FB8FC9C-A70D-074D-89BD-9ABF3A3473D9}"/>
              </a:ext>
            </a:extLst>
          </p:cNvPr>
          <p:cNvSpPr>
            <a:spLocks noGrp="1"/>
          </p:cNvSpPr>
          <p:nvPr>
            <p:ph idx="1"/>
          </p:nvPr>
        </p:nvSpPr>
        <p:spPr/>
        <p:txBody>
          <a:bodyPr>
            <a:normAutofit lnSpcReduction="10000"/>
          </a:bodyPr>
          <a:lstStyle/>
          <a:p>
            <a:pPr marL="0" indent="0">
              <a:buNone/>
            </a:pPr>
            <a:r>
              <a:rPr lang="en" altLang="ja-JP" sz="2000" dirty="0"/>
              <a:t>PASCAL VOC 2007(5000</a:t>
            </a:r>
            <a:r>
              <a:rPr lang="ja-JP" altLang="en-US" sz="2000"/>
              <a:t>の訓練画像、</a:t>
            </a:r>
            <a:r>
              <a:rPr lang="en-US" altLang="ja-JP" sz="2000" dirty="0"/>
              <a:t>5000</a:t>
            </a:r>
            <a:r>
              <a:rPr lang="ja-JP" altLang="en-US" sz="2000"/>
              <a:t>のテスト画像、</a:t>
            </a:r>
            <a:r>
              <a:rPr lang="en-US" altLang="ja-JP" sz="2000" dirty="0"/>
              <a:t>20</a:t>
            </a:r>
            <a:r>
              <a:rPr lang="ja-JP" altLang="en-US" sz="2000"/>
              <a:t>クラス</a:t>
            </a:r>
            <a:r>
              <a:rPr lang="en-US" altLang="ja-JP" sz="2000" dirty="0"/>
              <a:t>)</a:t>
            </a:r>
            <a:r>
              <a:rPr lang="ja-JP" altLang="en-US" sz="2000"/>
              <a:t>のデータセットを用いて実験を行なった</a:t>
            </a:r>
            <a:endParaRPr lang="en-US" altLang="ja-JP" sz="2000" dirty="0"/>
          </a:p>
          <a:p>
            <a:pPr marL="0" indent="0">
              <a:buNone/>
            </a:pPr>
            <a:r>
              <a:rPr lang="en-US" altLang="ja-JP" sz="2000" dirty="0" err="1"/>
              <a:t>mAP</a:t>
            </a:r>
            <a:r>
              <a:rPr lang="ja-JP" altLang="en-US" sz="2000"/>
              <a:t>を評価</a:t>
            </a:r>
            <a:r>
              <a:rPr lang="en-US" altLang="ja-JP" sz="2000" dirty="0"/>
              <a:t>(</a:t>
            </a:r>
            <a:r>
              <a:rPr lang="ja-JP" altLang="en-US" sz="2000"/>
              <a:t>クラス適合率の平均</a:t>
            </a:r>
            <a:r>
              <a:rPr lang="en-US" altLang="ja-JP" sz="2000" dirty="0"/>
              <a:t>)</a:t>
            </a:r>
          </a:p>
          <a:p>
            <a:pPr marL="0" indent="0">
              <a:buNone/>
            </a:pPr>
            <a:endParaRPr lang="en-US" altLang="ja-JP" sz="2000" dirty="0"/>
          </a:p>
          <a:p>
            <a:pPr marL="0" indent="0">
              <a:buNone/>
            </a:pPr>
            <a:r>
              <a:rPr lang="en-US" altLang="ja-JP" sz="2000" dirty="0"/>
              <a:t>Experiment1:VOC2007&amp;ZFNet</a:t>
            </a:r>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r>
              <a:rPr lang="en-US" altLang="ja-JP" sz="2000" dirty="0"/>
              <a:t>(</a:t>
            </a:r>
            <a:r>
              <a:rPr lang="en-US" altLang="ja-JP" sz="2000" dirty="0" err="1"/>
              <a:t>SS:Selective</a:t>
            </a:r>
            <a:r>
              <a:rPr lang="en-US" altLang="ja-JP" sz="2000" dirty="0"/>
              <a:t> </a:t>
            </a:r>
            <a:r>
              <a:rPr lang="en-US" altLang="ja-JP" sz="2000" dirty="0" err="1"/>
              <a:t>Search,EB:Edge</a:t>
            </a:r>
            <a:r>
              <a:rPr lang="en-US" altLang="ja-JP" sz="2000" dirty="0"/>
              <a:t> Boxes)</a:t>
            </a:r>
          </a:p>
          <a:p>
            <a:pPr marL="0" indent="0">
              <a:buNone/>
            </a:pPr>
            <a:endParaRPr lang="en-US" altLang="ja-JP" sz="1500" dirty="0"/>
          </a:p>
          <a:p>
            <a:pPr marL="0" indent="0">
              <a:buNone/>
            </a:pPr>
            <a:endParaRPr lang="en-US" altLang="ja-JP" sz="1500" dirty="0"/>
          </a:p>
          <a:p>
            <a:pPr marL="0" indent="0">
              <a:buNone/>
            </a:pPr>
            <a:endParaRPr lang="en-US" altLang="ja-JP" sz="1800" dirty="0"/>
          </a:p>
        </p:txBody>
      </p:sp>
      <p:sp>
        <p:nvSpPr>
          <p:cNvPr id="4" name="スライド番号プレースホルダー 3">
            <a:extLst>
              <a:ext uri="{FF2B5EF4-FFF2-40B4-BE49-F238E27FC236}">
                <a16:creationId xmlns:a16="http://schemas.microsoft.com/office/drawing/2014/main" id="{1433251C-5D00-6549-B882-8BEB2DEA8276}"/>
              </a:ext>
            </a:extLst>
          </p:cNvPr>
          <p:cNvSpPr>
            <a:spLocks noGrp="1"/>
          </p:cNvSpPr>
          <p:nvPr>
            <p:ph type="sldNum" sz="quarter" idx="12"/>
          </p:nvPr>
        </p:nvSpPr>
        <p:spPr/>
        <p:txBody>
          <a:bodyPr/>
          <a:lstStyle/>
          <a:p>
            <a:fld id="{172565B8-42B1-C14D-81AD-0383236ADDEA}" type="slidenum">
              <a:rPr kumimoji="1" lang="ja-JP" altLang="en-US" smtClean="0"/>
              <a:t>32</a:t>
            </a:fld>
            <a:endParaRPr kumimoji="1" lang="ja-JP" altLang="en-US"/>
          </a:p>
        </p:txBody>
      </p:sp>
      <p:pic>
        <p:nvPicPr>
          <p:cNvPr id="6" name="図 5">
            <a:extLst>
              <a:ext uri="{FF2B5EF4-FFF2-40B4-BE49-F238E27FC236}">
                <a16:creationId xmlns:a16="http://schemas.microsoft.com/office/drawing/2014/main" id="{1CA6EFDD-896E-804A-81A3-75F9621E3B89}"/>
              </a:ext>
            </a:extLst>
          </p:cNvPr>
          <p:cNvPicPr>
            <a:picLocks noChangeAspect="1"/>
          </p:cNvPicPr>
          <p:nvPr/>
        </p:nvPicPr>
        <p:blipFill rotWithShape="1">
          <a:blip r:embed="rId2"/>
          <a:srcRect l="18093" t="33333" r="19407" b="50991"/>
          <a:stretch/>
        </p:blipFill>
        <p:spPr>
          <a:xfrm>
            <a:off x="857250" y="3530565"/>
            <a:ext cx="7429500" cy="1164649"/>
          </a:xfrm>
          <a:prstGeom prst="rect">
            <a:avLst/>
          </a:prstGeom>
        </p:spPr>
      </p:pic>
      <p:sp>
        <p:nvSpPr>
          <p:cNvPr id="5" name="正方形/長方形 4">
            <a:extLst>
              <a:ext uri="{FF2B5EF4-FFF2-40B4-BE49-F238E27FC236}">
                <a16:creationId xmlns:a16="http://schemas.microsoft.com/office/drawing/2014/main" id="{35D0BACC-C424-9E4E-9071-D4D9D3B3DBD0}"/>
              </a:ext>
            </a:extLst>
          </p:cNvPr>
          <p:cNvSpPr/>
          <p:nvPr/>
        </p:nvSpPr>
        <p:spPr>
          <a:xfrm>
            <a:off x="3027680" y="4789757"/>
            <a:ext cx="4572000" cy="646331"/>
          </a:xfrm>
          <a:prstGeom prst="rect">
            <a:avLst/>
          </a:prstGeom>
        </p:spPr>
        <p:txBody>
          <a:bodyPr>
            <a:spAutoFit/>
          </a:bodyPr>
          <a:lstStyle/>
          <a:p>
            <a:r>
              <a:rPr lang="en-US" altLang="ja-JP" dirty="0">
                <a:solidFill>
                  <a:srgbClr val="FF0000"/>
                </a:solidFill>
                <a:latin typeface="Meiryo UI" panose="020B0604030504040204" pitchFamily="34" charset="-128"/>
                <a:ea typeface="Meiryo UI" panose="020B0604030504040204" pitchFamily="34" charset="-128"/>
              </a:rPr>
              <a:t>RPN</a:t>
            </a:r>
            <a:r>
              <a:rPr lang="ja-JP" altLang="en-US">
                <a:solidFill>
                  <a:srgbClr val="FF0000"/>
                </a:solidFill>
                <a:latin typeface="Meiryo UI" panose="020B0604030504040204" pitchFamily="34" charset="-128"/>
                <a:ea typeface="Meiryo UI" panose="020B0604030504040204" pitchFamily="34" charset="-128"/>
              </a:rPr>
              <a:t>により提案領域数抑制</a:t>
            </a:r>
            <a:r>
              <a:rPr lang="en-US" altLang="ja-JP" dirty="0">
                <a:solidFill>
                  <a:srgbClr val="FF0000"/>
                </a:solidFill>
                <a:latin typeface="Meiryo UI" panose="020B0604030504040204" pitchFamily="34" charset="-128"/>
                <a:ea typeface="Meiryo UI" panose="020B0604030504040204" pitchFamily="34" charset="-128"/>
              </a:rPr>
              <a:t>&amp;</a:t>
            </a:r>
            <a:r>
              <a:rPr lang="en-US" altLang="ja-JP" dirty="0" err="1">
                <a:solidFill>
                  <a:srgbClr val="FF0000"/>
                </a:solidFill>
                <a:latin typeface="Meiryo UI" panose="020B0604030504040204" pitchFamily="34" charset="-128"/>
                <a:ea typeface="Meiryo UI" panose="020B0604030504040204" pitchFamily="34" charset="-128"/>
              </a:rPr>
              <a:t>mAP</a:t>
            </a:r>
            <a:r>
              <a:rPr lang="ja-JP" altLang="en-US">
                <a:solidFill>
                  <a:srgbClr val="FF0000"/>
                </a:solidFill>
                <a:latin typeface="Meiryo UI" panose="020B0604030504040204" pitchFamily="34" charset="-128"/>
                <a:ea typeface="Meiryo UI" panose="020B0604030504040204" pitchFamily="34" charset="-128"/>
              </a:rPr>
              <a:t>向上</a:t>
            </a:r>
            <a:endParaRPr lang="en-US" altLang="ja-JP" dirty="0">
              <a:solidFill>
                <a:srgbClr val="FF0000"/>
              </a:solidFill>
              <a:latin typeface="Meiryo UI" panose="020B0604030504040204" pitchFamily="34" charset="-128"/>
              <a:ea typeface="Meiryo UI" panose="020B0604030504040204" pitchFamily="34" charset="-128"/>
            </a:endParaRPr>
          </a:p>
          <a:p>
            <a:r>
              <a:rPr lang="ja-JP" altLang="en-US">
                <a:solidFill>
                  <a:srgbClr val="FF0000"/>
                </a:solidFill>
                <a:latin typeface="Meiryo UI" panose="020B0604030504040204" pitchFamily="34" charset="-128"/>
                <a:ea typeface="Meiryo UI" panose="020B0604030504040204" pitchFamily="34" charset="-128"/>
              </a:rPr>
              <a:t>スピードも向上</a:t>
            </a:r>
            <a:endParaRPr lang="en-US" altLang="ja-JP" dirty="0">
              <a:solidFill>
                <a:srgbClr val="FF0000"/>
              </a:solidFill>
              <a:latin typeface="Meiryo UI" panose="020B0604030504040204" pitchFamily="34" charset="-128"/>
              <a:ea typeface="Meiryo UI" panose="020B0604030504040204" pitchFamily="34" charset="-128"/>
            </a:endParaRPr>
          </a:p>
        </p:txBody>
      </p:sp>
      <p:sp>
        <p:nvSpPr>
          <p:cNvPr id="7" name="フレーム 6">
            <a:extLst>
              <a:ext uri="{FF2B5EF4-FFF2-40B4-BE49-F238E27FC236}">
                <a16:creationId xmlns:a16="http://schemas.microsoft.com/office/drawing/2014/main" id="{8C3ED499-059F-3347-8CC1-73C45026DDC2}"/>
              </a:ext>
            </a:extLst>
          </p:cNvPr>
          <p:cNvSpPr/>
          <p:nvPr/>
        </p:nvSpPr>
        <p:spPr>
          <a:xfrm>
            <a:off x="1023946" y="4427793"/>
            <a:ext cx="7096108" cy="238077"/>
          </a:xfrm>
          <a:prstGeom prst="frame">
            <a:avLst>
              <a:gd name="adj1" fmla="val 69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830759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696241-033C-3545-AEFF-EC3219183B4A}"/>
              </a:ext>
            </a:extLst>
          </p:cNvPr>
          <p:cNvSpPr>
            <a:spLocks noGrp="1"/>
          </p:cNvSpPr>
          <p:nvPr>
            <p:ph type="title"/>
          </p:nvPr>
        </p:nvSpPr>
        <p:spPr/>
        <p:txBody>
          <a:bodyPr/>
          <a:lstStyle/>
          <a:p>
            <a:r>
              <a:rPr lang="en-US" altLang="ja-JP" dirty="0"/>
              <a:t>4.Experiments and Results</a:t>
            </a:r>
            <a:endParaRPr kumimoji="1" lang="ja-JP" altLang="en-US"/>
          </a:p>
        </p:txBody>
      </p:sp>
      <p:sp>
        <p:nvSpPr>
          <p:cNvPr id="3" name="コンテンツ プレースホルダー 2">
            <a:extLst>
              <a:ext uri="{FF2B5EF4-FFF2-40B4-BE49-F238E27FC236}">
                <a16:creationId xmlns:a16="http://schemas.microsoft.com/office/drawing/2014/main" id="{105A20F5-1F4E-5A4C-9FBC-2F77853A1B3E}"/>
              </a:ext>
            </a:extLst>
          </p:cNvPr>
          <p:cNvSpPr>
            <a:spLocks noGrp="1"/>
          </p:cNvSpPr>
          <p:nvPr>
            <p:ph idx="1"/>
          </p:nvPr>
        </p:nvSpPr>
        <p:spPr/>
        <p:txBody>
          <a:bodyPr>
            <a:normAutofit/>
          </a:bodyPr>
          <a:lstStyle/>
          <a:p>
            <a:pPr marL="0" indent="0">
              <a:buNone/>
            </a:pPr>
            <a:r>
              <a:rPr lang="en-US" altLang="ja-JP" sz="2000" dirty="0"/>
              <a:t>Experiment1:VOC2007&amp;ZFNet</a:t>
            </a:r>
          </a:p>
          <a:p>
            <a:pPr marL="0" indent="0">
              <a:buNone/>
            </a:pPr>
            <a:r>
              <a:rPr lang="ja-JP" altLang="en-US" sz="2000"/>
              <a:t>様々な</a:t>
            </a:r>
            <a:r>
              <a:rPr lang="en-US" altLang="ja-JP" sz="2000" dirty="0"/>
              <a:t>ablation</a:t>
            </a:r>
            <a:r>
              <a:rPr lang="ja-JP" altLang="en-US" sz="2000"/>
              <a:t>研究の結果が以下</a:t>
            </a:r>
          </a:p>
        </p:txBody>
      </p:sp>
      <p:sp>
        <p:nvSpPr>
          <p:cNvPr id="4" name="スライド番号プレースホルダー 3">
            <a:extLst>
              <a:ext uri="{FF2B5EF4-FFF2-40B4-BE49-F238E27FC236}">
                <a16:creationId xmlns:a16="http://schemas.microsoft.com/office/drawing/2014/main" id="{ED786F45-C64F-5B40-A9E9-0009E3B61BA7}"/>
              </a:ext>
            </a:extLst>
          </p:cNvPr>
          <p:cNvSpPr>
            <a:spLocks noGrp="1"/>
          </p:cNvSpPr>
          <p:nvPr>
            <p:ph type="sldNum" sz="quarter" idx="12"/>
          </p:nvPr>
        </p:nvSpPr>
        <p:spPr/>
        <p:txBody>
          <a:bodyPr/>
          <a:lstStyle/>
          <a:p>
            <a:fld id="{172565B8-42B1-C14D-81AD-0383236ADDEA}" type="slidenum">
              <a:rPr kumimoji="1" lang="ja-JP" altLang="en-US" smtClean="0"/>
              <a:t>33</a:t>
            </a:fld>
            <a:endParaRPr kumimoji="1" lang="ja-JP" altLang="en-US"/>
          </a:p>
        </p:txBody>
      </p:sp>
      <p:pic>
        <p:nvPicPr>
          <p:cNvPr id="6" name="図 5">
            <a:extLst>
              <a:ext uri="{FF2B5EF4-FFF2-40B4-BE49-F238E27FC236}">
                <a16:creationId xmlns:a16="http://schemas.microsoft.com/office/drawing/2014/main" id="{BF57ED61-5F81-C646-A0B1-F3BE6D4584AB}"/>
              </a:ext>
            </a:extLst>
          </p:cNvPr>
          <p:cNvPicPr>
            <a:picLocks noChangeAspect="1"/>
          </p:cNvPicPr>
          <p:nvPr/>
        </p:nvPicPr>
        <p:blipFill rotWithShape="1">
          <a:blip r:embed="rId2"/>
          <a:srcRect l="18656" t="33153" r="19069" b="31972"/>
          <a:stretch/>
        </p:blipFill>
        <p:spPr>
          <a:xfrm>
            <a:off x="543154" y="2713811"/>
            <a:ext cx="7972196" cy="2790349"/>
          </a:xfrm>
          <a:prstGeom prst="rect">
            <a:avLst/>
          </a:prstGeom>
        </p:spPr>
      </p:pic>
    </p:spTree>
    <p:extLst>
      <p:ext uri="{BB962C8B-B14F-4D97-AF65-F5344CB8AC3E}">
        <p14:creationId xmlns:p14="http://schemas.microsoft.com/office/powerpoint/2010/main" val="2132504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696241-033C-3545-AEFF-EC3219183B4A}"/>
              </a:ext>
            </a:extLst>
          </p:cNvPr>
          <p:cNvSpPr>
            <a:spLocks noGrp="1"/>
          </p:cNvSpPr>
          <p:nvPr>
            <p:ph type="title"/>
          </p:nvPr>
        </p:nvSpPr>
        <p:spPr/>
        <p:txBody>
          <a:bodyPr/>
          <a:lstStyle/>
          <a:p>
            <a:r>
              <a:rPr lang="en-US" altLang="ja-JP" dirty="0"/>
              <a:t>4.Experiments and Results</a:t>
            </a:r>
            <a:endParaRPr kumimoji="1" lang="ja-JP" altLang="en-US"/>
          </a:p>
        </p:txBody>
      </p:sp>
      <p:sp>
        <p:nvSpPr>
          <p:cNvPr id="3" name="コンテンツ プレースホルダー 2">
            <a:extLst>
              <a:ext uri="{FF2B5EF4-FFF2-40B4-BE49-F238E27FC236}">
                <a16:creationId xmlns:a16="http://schemas.microsoft.com/office/drawing/2014/main" id="{105A20F5-1F4E-5A4C-9FBC-2F77853A1B3E}"/>
              </a:ext>
            </a:extLst>
          </p:cNvPr>
          <p:cNvSpPr>
            <a:spLocks noGrp="1"/>
          </p:cNvSpPr>
          <p:nvPr>
            <p:ph idx="1"/>
          </p:nvPr>
        </p:nvSpPr>
        <p:spPr/>
        <p:txBody>
          <a:bodyPr>
            <a:normAutofit/>
          </a:bodyPr>
          <a:lstStyle/>
          <a:p>
            <a:pPr marL="0" indent="0">
              <a:buNone/>
            </a:pPr>
            <a:r>
              <a:rPr lang="en-US" altLang="ja-JP" sz="2000" dirty="0"/>
              <a:t>Experiment1:VOC2007&amp;ZFNet</a:t>
            </a:r>
          </a:p>
          <a:p>
            <a:pPr marL="0" indent="0">
              <a:buNone/>
            </a:pPr>
            <a:r>
              <a:rPr lang="ja-JP" altLang="en-US" sz="2000"/>
              <a:t>様々な</a:t>
            </a:r>
            <a:r>
              <a:rPr lang="en-US" altLang="ja-JP" sz="2000" dirty="0"/>
              <a:t>ablation</a:t>
            </a:r>
            <a:r>
              <a:rPr lang="ja-JP" altLang="en-US" sz="2000"/>
              <a:t>研究の結果が以下</a:t>
            </a:r>
          </a:p>
        </p:txBody>
      </p:sp>
      <p:sp>
        <p:nvSpPr>
          <p:cNvPr id="4" name="スライド番号プレースホルダー 3">
            <a:extLst>
              <a:ext uri="{FF2B5EF4-FFF2-40B4-BE49-F238E27FC236}">
                <a16:creationId xmlns:a16="http://schemas.microsoft.com/office/drawing/2014/main" id="{ED786F45-C64F-5B40-A9E9-0009E3B61BA7}"/>
              </a:ext>
            </a:extLst>
          </p:cNvPr>
          <p:cNvSpPr>
            <a:spLocks noGrp="1"/>
          </p:cNvSpPr>
          <p:nvPr>
            <p:ph type="sldNum" sz="quarter" idx="12"/>
          </p:nvPr>
        </p:nvSpPr>
        <p:spPr/>
        <p:txBody>
          <a:bodyPr/>
          <a:lstStyle/>
          <a:p>
            <a:fld id="{172565B8-42B1-C14D-81AD-0383236ADDEA}" type="slidenum">
              <a:rPr kumimoji="1" lang="ja-JP" altLang="en-US" smtClean="0"/>
              <a:t>34</a:t>
            </a:fld>
            <a:endParaRPr kumimoji="1" lang="ja-JP" altLang="en-US"/>
          </a:p>
        </p:txBody>
      </p:sp>
      <p:pic>
        <p:nvPicPr>
          <p:cNvPr id="6" name="図 5">
            <a:extLst>
              <a:ext uri="{FF2B5EF4-FFF2-40B4-BE49-F238E27FC236}">
                <a16:creationId xmlns:a16="http://schemas.microsoft.com/office/drawing/2014/main" id="{BF57ED61-5F81-C646-A0B1-F3BE6D4584AB}"/>
              </a:ext>
            </a:extLst>
          </p:cNvPr>
          <p:cNvPicPr>
            <a:picLocks noChangeAspect="1"/>
          </p:cNvPicPr>
          <p:nvPr/>
        </p:nvPicPr>
        <p:blipFill rotWithShape="1">
          <a:blip r:embed="rId2"/>
          <a:srcRect l="18656" t="33153" r="19069" b="31972"/>
          <a:stretch/>
        </p:blipFill>
        <p:spPr>
          <a:xfrm>
            <a:off x="543154" y="2713811"/>
            <a:ext cx="7972196" cy="2790349"/>
          </a:xfrm>
          <a:prstGeom prst="rect">
            <a:avLst/>
          </a:prstGeom>
        </p:spPr>
      </p:pic>
      <p:sp>
        <p:nvSpPr>
          <p:cNvPr id="7" name="フレーム 6">
            <a:extLst>
              <a:ext uri="{FF2B5EF4-FFF2-40B4-BE49-F238E27FC236}">
                <a16:creationId xmlns:a16="http://schemas.microsoft.com/office/drawing/2014/main" id="{87A9990E-75D2-A746-BBB9-BDDE34D0A90B}"/>
              </a:ext>
            </a:extLst>
          </p:cNvPr>
          <p:cNvSpPr/>
          <p:nvPr/>
        </p:nvSpPr>
        <p:spPr>
          <a:xfrm>
            <a:off x="776345" y="3649126"/>
            <a:ext cx="7463415" cy="993994"/>
          </a:xfrm>
          <a:prstGeom prst="frame">
            <a:avLst>
              <a:gd name="adj1" fmla="val 574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8" name="減算記号 7">
            <a:extLst>
              <a:ext uri="{FF2B5EF4-FFF2-40B4-BE49-F238E27FC236}">
                <a16:creationId xmlns:a16="http://schemas.microsoft.com/office/drawing/2014/main" id="{324EF693-6CB5-DE4C-A3EF-A0CCCAC8CE59}"/>
              </a:ext>
            </a:extLst>
          </p:cNvPr>
          <p:cNvSpPr/>
          <p:nvPr/>
        </p:nvSpPr>
        <p:spPr>
          <a:xfrm>
            <a:off x="4718428" y="3612674"/>
            <a:ext cx="879732" cy="685800"/>
          </a:xfrm>
          <a:prstGeom prst="mathMinus">
            <a:avLst>
              <a:gd name="adj1" fmla="val 73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減算記号 8">
            <a:extLst>
              <a:ext uri="{FF2B5EF4-FFF2-40B4-BE49-F238E27FC236}">
                <a16:creationId xmlns:a16="http://schemas.microsoft.com/office/drawing/2014/main" id="{AF013838-4DE4-E04C-80BF-81D85DFFEEB3}"/>
              </a:ext>
            </a:extLst>
          </p:cNvPr>
          <p:cNvSpPr/>
          <p:nvPr/>
        </p:nvSpPr>
        <p:spPr>
          <a:xfrm>
            <a:off x="4626988" y="4176603"/>
            <a:ext cx="1133732" cy="685800"/>
          </a:xfrm>
          <a:prstGeom prst="mathMinus">
            <a:avLst>
              <a:gd name="adj1" fmla="val 73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 name="正方形/長方形 4">
            <a:extLst>
              <a:ext uri="{FF2B5EF4-FFF2-40B4-BE49-F238E27FC236}">
                <a16:creationId xmlns:a16="http://schemas.microsoft.com/office/drawing/2014/main" id="{3E732530-09BB-6849-82D5-F758BAC678B3}"/>
              </a:ext>
            </a:extLst>
          </p:cNvPr>
          <p:cNvSpPr/>
          <p:nvPr/>
        </p:nvSpPr>
        <p:spPr>
          <a:xfrm>
            <a:off x="1310640" y="5697001"/>
            <a:ext cx="4572000" cy="707886"/>
          </a:xfrm>
          <a:prstGeom prst="rect">
            <a:avLst/>
          </a:prstGeom>
        </p:spPr>
        <p:txBody>
          <a:bodyPr>
            <a:spAutoFit/>
          </a:bodyPr>
          <a:lstStyle/>
          <a:p>
            <a:r>
              <a:rPr lang="en-US" altLang="ja-JP" sz="2000" dirty="0">
                <a:solidFill>
                  <a:srgbClr val="FF0000"/>
                </a:solidFill>
                <a:latin typeface="Meiryo UI" panose="020B0604030504040204" pitchFamily="34" charset="-128"/>
                <a:ea typeface="Meiryo UI" panose="020B0604030504040204" pitchFamily="34" charset="-128"/>
              </a:rPr>
              <a:t>Training</a:t>
            </a:r>
            <a:r>
              <a:rPr lang="ja-JP" altLang="en-US" sz="2000">
                <a:solidFill>
                  <a:srgbClr val="FF0000"/>
                </a:solidFill>
                <a:latin typeface="Meiryo UI" panose="020B0604030504040204" pitchFamily="34" charset="-128"/>
                <a:ea typeface="Meiryo UI" panose="020B0604030504040204" pitchFamily="34" charset="-128"/>
              </a:rPr>
              <a:t>をステップ</a:t>
            </a:r>
            <a:r>
              <a:rPr lang="en-US" altLang="ja-JP" sz="2000" dirty="0">
                <a:solidFill>
                  <a:srgbClr val="FF0000"/>
                </a:solidFill>
                <a:latin typeface="Meiryo UI" panose="020B0604030504040204" pitchFamily="34" charset="-128"/>
                <a:ea typeface="Meiryo UI" panose="020B0604030504040204" pitchFamily="34" charset="-128"/>
              </a:rPr>
              <a:t>2</a:t>
            </a:r>
            <a:r>
              <a:rPr lang="ja-JP" altLang="en-US" sz="2000">
                <a:solidFill>
                  <a:srgbClr val="FF0000"/>
                </a:solidFill>
                <a:latin typeface="Meiryo UI" panose="020B0604030504040204" pitchFamily="34" charset="-128"/>
                <a:ea typeface="Meiryo UI" panose="020B0604030504040204" pitchFamily="34" charset="-128"/>
              </a:rPr>
              <a:t>で止める</a:t>
            </a:r>
            <a:endParaRPr lang="en-US" altLang="ja-JP" sz="2000" dirty="0">
              <a:solidFill>
                <a:srgbClr val="FF0000"/>
              </a:solidFill>
              <a:latin typeface="Meiryo UI" panose="020B0604030504040204" pitchFamily="34" charset="-128"/>
              <a:ea typeface="Meiryo UI" panose="020B0604030504040204" pitchFamily="34" charset="-128"/>
            </a:endParaRPr>
          </a:p>
          <a:p>
            <a:r>
              <a:rPr lang="en-US" altLang="ja-JP" sz="2000" dirty="0">
                <a:solidFill>
                  <a:srgbClr val="FF0000"/>
                </a:solidFill>
                <a:latin typeface="Meiryo UI" panose="020B0604030504040204" pitchFamily="34" charset="-128"/>
                <a:ea typeface="Meiryo UI" panose="020B0604030504040204" pitchFamily="34" charset="-128"/>
              </a:rPr>
              <a:t>CNN</a:t>
            </a:r>
            <a:r>
              <a:rPr lang="ja-JP" altLang="en-US" sz="2000">
                <a:solidFill>
                  <a:srgbClr val="FF0000"/>
                </a:solidFill>
                <a:latin typeface="Meiryo UI" panose="020B0604030504040204" pitchFamily="34" charset="-128"/>
                <a:ea typeface="Meiryo UI" panose="020B0604030504040204" pitchFamily="34" charset="-128"/>
              </a:rPr>
              <a:t>の共有なしでは</a:t>
            </a:r>
            <a:r>
              <a:rPr lang="en-US" altLang="ja-JP" sz="2000" dirty="0" err="1">
                <a:solidFill>
                  <a:srgbClr val="FF0000"/>
                </a:solidFill>
                <a:latin typeface="Meiryo UI" panose="020B0604030504040204" pitchFamily="34" charset="-128"/>
                <a:ea typeface="Meiryo UI" panose="020B0604030504040204" pitchFamily="34" charset="-128"/>
              </a:rPr>
              <a:t>mAP</a:t>
            </a:r>
            <a:r>
              <a:rPr lang="ja-JP" altLang="en-US" sz="2000">
                <a:solidFill>
                  <a:srgbClr val="FF0000"/>
                </a:solidFill>
                <a:latin typeface="Meiryo UI" panose="020B0604030504040204" pitchFamily="34" charset="-128"/>
                <a:ea typeface="Meiryo UI" panose="020B0604030504040204" pitchFamily="34" charset="-128"/>
              </a:rPr>
              <a:t>が減少</a:t>
            </a:r>
          </a:p>
        </p:txBody>
      </p:sp>
    </p:spTree>
    <p:extLst>
      <p:ext uri="{BB962C8B-B14F-4D97-AF65-F5344CB8AC3E}">
        <p14:creationId xmlns:p14="http://schemas.microsoft.com/office/powerpoint/2010/main" val="1501136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696241-033C-3545-AEFF-EC3219183B4A}"/>
              </a:ext>
            </a:extLst>
          </p:cNvPr>
          <p:cNvSpPr>
            <a:spLocks noGrp="1"/>
          </p:cNvSpPr>
          <p:nvPr>
            <p:ph type="title"/>
          </p:nvPr>
        </p:nvSpPr>
        <p:spPr/>
        <p:txBody>
          <a:bodyPr/>
          <a:lstStyle/>
          <a:p>
            <a:r>
              <a:rPr lang="en-US" altLang="ja-JP" dirty="0"/>
              <a:t>4.Experiments and Results</a:t>
            </a:r>
            <a:endParaRPr kumimoji="1" lang="ja-JP" altLang="en-US"/>
          </a:p>
        </p:txBody>
      </p:sp>
      <p:sp>
        <p:nvSpPr>
          <p:cNvPr id="3" name="コンテンツ プレースホルダー 2">
            <a:extLst>
              <a:ext uri="{FF2B5EF4-FFF2-40B4-BE49-F238E27FC236}">
                <a16:creationId xmlns:a16="http://schemas.microsoft.com/office/drawing/2014/main" id="{105A20F5-1F4E-5A4C-9FBC-2F77853A1B3E}"/>
              </a:ext>
            </a:extLst>
          </p:cNvPr>
          <p:cNvSpPr>
            <a:spLocks noGrp="1"/>
          </p:cNvSpPr>
          <p:nvPr>
            <p:ph idx="1"/>
          </p:nvPr>
        </p:nvSpPr>
        <p:spPr/>
        <p:txBody>
          <a:bodyPr>
            <a:normAutofit/>
          </a:bodyPr>
          <a:lstStyle/>
          <a:p>
            <a:pPr marL="0" indent="0">
              <a:buNone/>
            </a:pPr>
            <a:r>
              <a:rPr lang="en-US" altLang="ja-JP" sz="2000" dirty="0"/>
              <a:t>Experiment1:VOC2007&amp;ZFNet</a:t>
            </a:r>
          </a:p>
          <a:p>
            <a:pPr marL="0" indent="0">
              <a:buNone/>
            </a:pPr>
            <a:r>
              <a:rPr lang="ja-JP" altLang="en-US" sz="2000"/>
              <a:t>様々な</a:t>
            </a:r>
            <a:r>
              <a:rPr lang="en-US" altLang="ja-JP" sz="2000" dirty="0"/>
              <a:t>ablation</a:t>
            </a:r>
            <a:r>
              <a:rPr lang="ja-JP" altLang="en-US" sz="2000"/>
              <a:t>研究の結果が以下</a:t>
            </a:r>
          </a:p>
        </p:txBody>
      </p:sp>
      <p:sp>
        <p:nvSpPr>
          <p:cNvPr id="4" name="スライド番号プレースホルダー 3">
            <a:extLst>
              <a:ext uri="{FF2B5EF4-FFF2-40B4-BE49-F238E27FC236}">
                <a16:creationId xmlns:a16="http://schemas.microsoft.com/office/drawing/2014/main" id="{ED786F45-C64F-5B40-A9E9-0009E3B61BA7}"/>
              </a:ext>
            </a:extLst>
          </p:cNvPr>
          <p:cNvSpPr>
            <a:spLocks noGrp="1"/>
          </p:cNvSpPr>
          <p:nvPr>
            <p:ph type="sldNum" sz="quarter" idx="12"/>
          </p:nvPr>
        </p:nvSpPr>
        <p:spPr/>
        <p:txBody>
          <a:bodyPr/>
          <a:lstStyle/>
          <a:p>
            <a:fld id="{172565B8-42B1-C14D-81AD-0383236ADDEA}" type="slidenum">
              <a:rPr kumimoji="1" lang="ja-JP" altLang="en-US" smtClean="0"/>
              <a:t>35</a:t>
            </a:fld>
            <a:endParaRPr kumimoji="1" lang="ja-JP" altLang="en-US"/>
          </a:p>
        </p:txBody>
      </p:sp>
      <p:pic>
        <p:nvPicPr>
          <p:cNvPr id="6" name="図 5">
            <a:extLst>
              <a:ext uri="{FF2B5EF4-FFF2-40B4-BE49-F238E27FC236}">
                <a16:creationId xmlns:a16="http://schemas.microsoft.com/office/drawing/2014/main" id="{BF57ED61-5F81-C646-A0B1-F3BE6D4584AB}"/>
              </a:ext>
            </a:extLst>
          </p:cNvPr>
          <p:cNvPicPr>
            <a:picLocks noChangeAspect="1"/>
          </p:cNvPicPr>
          <p:nvPr/>
        </p:nvPicPr>
        <p:blipFill rotWithShape="1">
          <a:blip r:embed="rId2"/>
          <a:srcRect l="18656" t="33153" r="19069" b="31972"/>
          <a:stretch/>
        </p:blipFill>
        <p:spPr>
          <a:xfrm>
            <a:off x="543154" y="2713811"/>
            <a:ext cx="7972196" cy="2790349"/>
          </a:xfrm>
          <a:prstGeom prst="rect">
            <a:avLst/>
          </a:prstGeom>
        </p:spPr>
      </p:pic>
      <p:sp>
        <p:nvSpPr>
          <p:cNvPr id="7" name="フレーム 6">
            <a:extLst>
              <a:ext uri="{FF2B5EF4-FFF2-40B4-BE49-F238E27FC236}">
                <a16:creationId xmlns:a16="http://schemas.microsoft.com/office/drawing/2014/main" id="{0C2B912E-731F-B04D-9932-F3A207FDA0AD}"/>
              </a:ext>
            </a:extLst>
          </p:cNvPr>
          <p:cNvSpPr/>
          <p:nvPr/>
        </p:nvSpPr>
        <p:spPr>
          <a:xfrm>
            <a:off x="1507661" y="4496574"/>
            <a:ext cx="6614608" cy="1007586"/>
          </a:xfrm>
          <a:prstGeom prst="frame">
            <a:avLst>
              <a:gd name="adj1" fmla="val 500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5" name="正方形/長方形 4">
            <a:extLst>
              <a:ext uri="{FF2B5EF4-FFF2-40B4-BE49-F238E27FC236}">
                <a16:creationId xmlns:a16="http://schemas.microsoft.com/office/drawing/2014/main" id="{3252739C-495D-E543-BFAF-565F3332315C}"/>
              </a:ext>
            </a:extLst>
          </p:cNvPr>
          <p:cNvSpPr/>
          <p:nvPr/>
        </p:nvSpPr>
        <p:spPr>
          <a:xfrm>
            <a:off x="1223765" y="5776853"/>
            <a:ext cx="6696470" cy="400110"/>
          </a:xfrm>
          <a:prstGeom prst="rect">
            <a:avLst/>
          </a:prstGeom>
        </p:spPr>
        <p:txBody>
          <a:bodyPr wrap="square">
            <a:spAutoFit/>
          </a:bodyPr>
          <a:lstStyle/>
          <a:p>
            <a:r>
              <a:rPr lang="en-US" altLang="ja-JP" sz="2000" dirty="0">
                <a:solidFill>
                  <a:srgbClr val="FF0000"/>
                </a:solidFill>
                <a:latin typeface="Meiryo UI" panose="020B0604030504040204" pitchFamily="34" charset="-128"/>
                <a:ea typeface="Meiryo UI" panose="020B0604030504040204" pitchFamily="34" charset="-128"/>
              </a:rPr>
              <a:t>NMS</a:t>
            </a:r>
            <a:r>
              <a:rPr lang="ja-JP" altLang="en-US" sz="2000">
                <a:solidFill>
                  <a:srgbClr val="FF0000"/>
                </a:solidFill>
                <a:latin typeface="Meiryo UI" panose="020B0604030504040204" pitchFamily="34" charset="-128"/>
                <a:ea typeface="Meiryo UI" panose="020B0604030504040204" pitchFamily="34" charset="-128"/>
              </a:rPr>
              <a:t>は</a:t>
            </a:r>
            <a:r>
              <a:rPr lang="en-US" altLang="ja-JP" sz="2000" dirty="0" err="1">
                <a:solidFill>
                  <a:srgbClr val="FF0000"/>
                </a:solidFill>
                <a:latin typeface="Meiryo UI" panose="020B0604030504040204" pitchFamily="34" charset="-128"/>
                <a:ea typeface="Meiryo UI" panose="020B0604030504040204" pitchFamily="34" charset="-128"/>
              </a:rPr>
              <a:t>mAP</a:t>
            </a:r>
            <a:r>
              <a:rPr lang="ja-JP" altLang="en-US" sz="2000">
                <a:solidFill>
                  <a:srgbClr val="FF0000"/>
                </a:solidFill>
                <a:latin typeface="Meiryo UI" panose="020B0604030504040204" pitchFamily="34" charset="-128"/>
                <a:ea typeface="Meiryo UI" panose="020B0604030504040204" pitchFamily="34" charset="-128"/>
              </a:rPr>
              <a:t>にあまり影響を与えないが、計算負荷軽減に貢献</a:t>
            </a:r>
          </a:p>
        </p:txBody>
      </p:sp>
    </p:spTree>
    <p:extLst>
      <p:ext uri="{BB962C8B-B14F-4D97-AF65-F5344CB8AC3E}">
        <p14:creationId xmlns:p14="http://schemas.microsoft.com/office/powerpoint/2010/main" val="155356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7E93D-9F55-C741-8DD3-3F2C0A93DAD1}"/>
              </a:ext>
            </a:extLst>
          </p:cNvPr>
          <p:cNvSpPr>
            <a:spLocks noGrp="1"/>
          </p:cNvSpPr>
          <p:nvPr>
            <p:ph type="title"/>
          </p:nvPr>
        </p:nvSpPr>
        <p:spPr/>
        <p:txBody>
          <a:bodyPr/>
          <a:lstStyle/>
          <a:p>
            <a:r>
              <a:rPr kumimoji="1" lang="en-US" altLang="ja-JP" dirty="0"/>
              <a:t>4.Experiment and Results</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ECE1397-BF91-A248-8F1A-D2ADA7D69EC9}"/>
                  </a:ext>
                </a:extLst>
              </p:cNvPr>
              <p:cNvSpPr>
                <a:spLocks noGrp="1"/>
              </p:cNvSpPr>
              <p:nvPr>
                <p:ph idx="1"/>
              </p:nvPr>
            </p:nvSpPr>
            <p:spPr/>
            <p:txBody>
              <a:bodyPr>
                <a:normAutofit/>
              </a:bodyPr>
              <a:lstStyle/>
              <a:p>
                <a:pPr marL="0" indent="0">
                  <a:buNone/>
                </a:pPr>
                <a:r>
                  <a:rPr lang="en-US" altLang="ja-JP" sz="2000" dirty="0"/>
                  <a:t>Experiment2:Hyperparameter change effects</a:t>
                </a:r>
              </a:p>
              <a:p>
                <a:pPr marL="0" indent="0">
                  <a:buNone/>
                </a:pPr>
                <a:r>
                  <a:rPr lang="ja-JP" altLang="en-US" sz="2000"/>
                  <a:t>損失関数</a:t>
                </a:r>
                <a:endParaRPr lang="en-US" altLang="ja-JP" sz="2000" dirty="0"/>
              </a:p>
              <a:p>
                <a:pPr marL="0" indent="0">
                  <a:buNone/>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𝐿</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𝑝</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𝑖</m:t>
                              </m:r>
                            </m:sub>
                          </m:sSub>
                        </m:e>
                      </m:d>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𝑐𝑙𝑠</m:t>
                              </m:r>
                            </m:sub>
                          </m:sSub>
                        </m:den>
                      </m:f>
                      <m:nary>
                        <m:naryPr>
                          <m:chr m:val="∑"/>
                          <m:supHide m:val="on"/>
                          <m:ctrlPr>
                            <a:rPr lang="en-US" altLang="ja-JP" sz="2000" i="1">
                              <a:latin typeface="Cambria Math" panose="02040503050406030204" pitchFamily="18" charset="0"/>
                            </a:rPr>
                          </m:ctrlPr>
                        </m:naryPr>
                        <m:sub>
                          <m:r>
                            <m:rPr>
                              <m:brk m:alnAt="7"/>
                            </m:rPr>
                            <a:rPr lang="en-US" altLang="ja-JP" sz="2000" i="1">
                              <a:latin typeface="Cambria Math" panose="02040503050406030204" pitchFamily="18" charset="0"/>
                            </a:rPr>
                            <m:t>𝑖</m:t>
                          </m:r>
                        </m:sub>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𝐿</m:t>
                              </m:r>
                            </m:e>
                            <m:sub>
                              <m:r>
                                <a:rPr lang="en-US" altLang="ja-JP" sz="2000" i="1">
                                  <a:latin typeface="Cambria Math" panose="02040503050406030204" pitchFamily="18" charset="0"/>
                                </a:rPr>
                                <m:t>𝑐𝑙𝑠</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𝑝</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𝑝</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m:t>
                                  </m:r>
                                </m:sup>
                              </m:sSubSup>
                            </m:e>
                          </m:d>
                          <m:r>
                            <a:rPr lang="en-US" altLang="ja-JP" sz="2000" i="1">
                              <a:latin typeface="Cambria Math" panose="02040503050406030204" pitchFamily="18" charset="0"/>
                            </a:rPr>
                            <m:t>+</m:t>
                          </m:r>
                          <m:r>
                            <m:rPr>
                              <m:sty m:val="p"/>
                            </m:rPr>
                            <a:rPr lang="en-US" altLang="ja-JP" sz="2000" i="1">
                              <a:latin typeface="Cambria Math" panose="02040503050406030204" pitchFamily="18" charset="0"/>
                            </a:rPr>
                            <m:t>λ</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𝑟𝑒𝑔</m:t>
                                  </m:r>
                                </m:sub>
                              </m:sSub>
                            </m:den>
                          </m:f>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𝑝</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m:t>
                              </m:r>
                            </m:sup>
                          </m:sSubSup>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𝐿</m:t>
                              </m:r>
                            </m:e>
                            <m:sub>
                              <m:r>
                                <a:rPr lang="en-US" altLang="ja-JP" sz="2000" i="1">
                                  <a:latin typeface="Cambria Math" panose="02040503050406030204" pitchFamily="18" charset="0"/>
                                </a:rPr>
                                <m:t>𝑟𝑒𝑔</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𝑡</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m:t>
                              </m:r>
                            </m:sup>
                          </m:sSubSup>
                          <m:r>
                            <a:rPr lang="en-US" altLang="ja-JP" sz="2000" i="1">
                              <a:latin typeface="Cambria Math" panose="02040503050406030204" pitchFamily="18" charset="0"/>
                            </a:rPr>
                            <m:t>)</m:t>
                          </m:r>
                        </m:e>
                      </m:nary>
                      <m:r>
                        <a:rPr lang="ja-JP" altLang="en-US" sz="2000" i="1">
                          <a:latin typeface="Cambria Math" panose="02040503050406030204" pitchFamily="18" charset="0"/>
                        </a:rPr>
                        <m:t>において</m:t>
                      </m:r>
                    </m:oMath>
                  </m:oMathPara>
                </a14:m>
                <a:endParaRPr lang="en-US" altLang="ja-JP" sz="2000" dirty="0"/>
              </a:p>
              <a:p>
                <a:pPr marL="0" indent="0">
                  <a:buNone/>
                </a:pPr>
                <a:r>
                  <a:rPr lang="ja-JP" altLang="en-US" sz="2000"/>
                  <a:t>提案領域数、定数</a:t>
                </a:r>
                <a14:m>
                  <m:oMath xmlns:m="http://schemas.openxmlformats.org/officeDocument/2006/math">
                    <m:r>
                      <m:rPr>
                        <m:sty m:val="p"/>
                      </m:rPr>
                      <a:rPr lang="en-US" altLang="ja-JP" sz="2000" i="1">
                        <a:latin typeface="Cambria Math" panose="02040503050406030204" pitchFamily="18" charset="0"/>
                      </a:rPr>
                      <m:t>λ</m:t>
                    </m:r>
                  </m:oMath>
                </a14:m>
                <a:r>
                  <a:rPr lang="ja-JP" altLang="en-US" sz="2000" dirty="0"/>
                  <a:t>を</a:t>
                </a:r>
                <a:r>
                  <a:rPr lang="ja-JP" altLang="en-US" sz="2000"/>
                  <a:t>変化させて最適なハイパーパラメータを決定</a:t>
                </a: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1500" dirty="0"/>
              </a:p>
              <a:p>
                <a:pPr marL="0" indent="0">
                  <a:buNone/>
                </a:pPr>
                <a:endParaRPr lang="ja-JP" altLang="en-US" sz="1500"/>
              </a:p>
            </p:txBody>
          </p:sp>
        </mc:Choice>
        <mc:Fallback xmlns="">
          <p:sp>
            <p:nvSpPr>
              <p:cNvPr id="3" name="コンテンツ プレースホルダー 2">
                <a:extLst>
                  <a:ext uri="{FF2B5EF4-FFF2-40B4-BE49-F238E27FC236}">
                    <a16:creationId xmlns:a16="http://schemas.microsoft.com/office/drawing/2014/main" id="{5ECE1397-BF91-A248-8F1A-D2ADA7D69EC9}"/>
                  </a:ext>
                </a:extLst>
              </p:cNvPr>
              <p:cNvSpPr>
                <a:spLocks noGrp="1" noRot="1" noChangeAspect="1" noMove="1" noResize="1" noEditPoints="1" noAdjustHandles="1" noChangeArrowheads="1" noChangeShapeType="1" noTextEdit="1"/>
              </p:cNvSpPr>
              <p:nvPr>
                <p:ph idx="1"/>
              </p:nvPr>
            </p:nvSpPr>
            <p:spPr>
              <a:blipFill>
                <a:blip r:embed="rId2"/>
                <a:stretch>
                  <a:fillRect l="-804" t="-1111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A83E83B8-560F-4C4A-9F7D-0690FEB94BDF}"/>
              </a:ext>
            </a:extLst>
          </p:cNvPr>
          <p:cNvSpPr>
            <a:spLocks noGrp="1"/>
          </p:cNvSpPr>
          <p:nvPr>
            <p:ph type="sldNum" sz="quarter" idx="12"/>
          </p:nvPr>
        </p:nvSpPr>
        <p:spPr/>
        <p:txBody>
          <a:bodyPr/>
          <a:lstStyle/>
          <a:p>
            <a:fld id="{172565B8-42B1-C14D-81AD-0383236ADDEA}" type="slidenum">
              <a:rPr kumimoji="1" lang="ja-JP" altLang="en-US" smtClean="0"/>
              <a:t>36</a:t>
            </a:fld>
            <a:endParaRPr kumimoji="1" lang="ja-JP" altLang="en-US"/>
          </a:p>
        </p:txBody>
      </p:sp>
      <p:pic>
        <p:nvPicPr>
          <p:cNvPr id="6" name="図 5">
            <a:extLst>
              <a:ext uri="{FF2B5EF4-FFF2-40B4-BE49-F238E27FC236}">
                <a16:creationId xmlns:a16="http://schemas.microsoft.com/office/drawing/2014/main" id="{E5A488AF-ABCD-9A46-9401-5440EA76F354}"/>
              </a:ext>
            </a:extLst>
          </p:cNvPr>
          <p:cNvPicPr>
            <a:picLocks noChangeAspect="1"/>
          </p:cNvPicPr>
          <p:nvPr/>
        </p:nvPicPr>
        <p:blipFill rotWithShape="1">
          <a:blip r:embed="rId3"/>
          <a:srcRect l="10477" t="64928" r="52475" b="25217"/>
          <a:stretch/>
        </p:blipFill>
        <p:spPr>
          <a:xfrm>
            <a:off x="0" y="3729865"/>
            <a:ext cx="4403970" cy="732178"/>
          </a:xfrm>
          <a:prstGeom prst="rect">
            <a:avLst/>
          </a:prstGeom>
        </p:spPr>
      </p:pic>
      <p:pic>
        <p:nvPicPr>
          <p:cNvPr id="8" name="図 7">
            <a:extLst>
              <a:ext uri="{FF2B5EF4-FFF2-40B4-BE49-F238E27FC236}">
                <a16:creationId xmlns:a16="http://schemas.microsoft.com/office/drawing/2014/main" id="{3D2A2FB8-C621-9E43-A173-047FC7893A94}"/>
              </a:ext>
            </a:extLst>
          </p:cNvPr>
          <p:cNvPicPr>
            <a:picLocks noChangeAspect="1"/>
          </p:cNvPicPr>
          <p:nvPr/>
        </p:nvPicPr>
        <p:blipFill rotWithShape="1">
          <a:blip r:embed="rId4"/>
          <a:srcRect l="7556" t="52089" r="46777" b="41066"/>
          <a:stretch/>
        </p:blipFill>
        <p:spPr>
          <a:xfrm>
            <a:off x="4133051" y="3757755"/>
            <a:ext cx="5010949" cy="469430"/>
          </a:xfrm>
          <a:prstGeom prst="rect">
            <a:avLst/>
          </a:prstGeom>
        </p:spPr>
      </p:pic>
      <p:sp>
        <p:nvSpPr>
          <p:cNvPr id="9" name="下矢印 8">
            <a:extLst>
              <a:ext uri="{FF2B5EF4-FFF2-40B4-BE49-F238E27FC236}">
                <a16:creationId xmlns:a16="http://schemas.microsoft.com/office/drawing/2014/main" id="{49699785-CA12-E04F-B9D3-BB566DF0A5D5}"/>
              </a:ext>
            </a:extLst>
          </p:cNvPr>
          <p:cNvSpPr/>
          <p:nvPr/>
        </p:nvSpPr>
        <p:spPr>
          <a:xfrm>
            <a:off x="2252057" y="4383084"/>
            <a:ext cx="228600" cy="493776"/>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1" name="下矢印 10">
            <a:extLst>
              <a:ext uri="{FF2B5EF4-FFF2-40B4-BE49-F238E27FC236}">
                <a16:creationId xmlns:a16="http://schemas.microsoft.com/office/drawing/2014/main" id="{79436C4A-13A9-F34C-B0E8-7666EBD7C1B3}"/>
              </a:ext>
            </a:extLst>
          </p:cNvPr>
          <p:cNvSpPr/>
          <p:nvPr/>
        </p:nvSpPr>
        <p:spPr>
          <a:xfrm>
            <a:off x="6974933" y="4344451"/>
            <a:ext cx="228600" cy="493776"/>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D517D61A-964D-7441-90C7-87A7B9278532}"/>
                  </a:ext>
                </a:extLst>
              </p:cNvPr>
              <p:cNvSpPr txBox="1"/>
              <p:nvPr/>
            </p:nvSpPr>
            <p:spPr>
              <a:xfrm>
                <a:off x="1463947" y="4956807"/>
                <a:ext cx="1996059" cy="369332"/>
              </a:xfrm>
              <a:prstGeom prst="rect">
                <a:avLst/>
              </a:prstGeom>
              <a:noFill/>
            </p:spPr>
            <p:txBody>
              <a:bodyPr wrap="none" rtlCol="0">
                <a:spAutoFit/>
              </a:bodyPr>
              <a:lstStyle/>
              <a:p>
                <a14:m>
                  <m:oMath xmlns:m="http://schemas.openxmlformats.org/officeDocument/2006/math">
                    <m:r>
                      <m:rPr>
                        <m:sty m:val="p"/>
                      </m:rPr>
                      <a:rPr lang="el-GR" altLang="ja-JP" i="1">
                        <a:latin typeface="Cambria Math" panose="02040503050406030204" pitchFamily="18" charset="0"/>
                      </a:rPr>
                      <m:t>λ</m:t>
                    </m:r>
                    <m:r>
                      <a:rPr lang="en-US" altLang="ja-JP" i="1">
                        <a:latin typeface="Cambria Math" panose="02040503050406030204" pitchFamily="18" charset="0"/>
                      </a:rPr>
                      <m:t>=</m:t>
                    </m:r>
                  </m:oMath>
                </a14:m>
                <a:r>
                  <a:rPr lang="en-US" altLang="ja-JP" dirty="0"/>
                  <a:t>10</a:t>
                </a:r>
                <a:r>
                  <a:rPr lang="ja-JP" altLang="en-US">
                    <a:latin typeface="Meiryo UI" panose="020B0604030504040204" pitchFamily="34" charset="-128"/>
                    <a:ea typeface="Meiryo UI" panose="020B0604030504040204" pitchFamily="34" charset="-128"/>
                  </a:rPr>
                  <a:t>をデフォルトに</a:t>
                </a:r>
                <a:endParaRPr lang="en-US" altLang="ja-JP" dirty="0">
                  <a:latin typeface="Meiryo UI" panose="020B0604030504040204" pitchFamily="34" charset="-128"/>
                  <a:ea typeface="Meiryo UI" panose="020B0604030504040204" pitchFamily="34" charset="-128"/>
                </a:endParaRPr>
              </a:p>
            </p:txBody>
          </p:sp>
        </mc:Choice>
        <mc:Fallback xmlns="">
          <p:sp>
            <p:nvSpPr>
              <p:cNvPr id="12" name="テキスト ボックス 11">
                <a:extLst>
                  <a:ext uri="{FF2B5EF4-FFF2-40B4-BE49-F238E27FC236}">
                    <a16:creationId xmlns:a16="http://schemas.microsoft.com/office/drawing/2014/main" id="{D517D61A-964D-7441-90C7-87A7B9278532}"/>
                  </a:ext>
                </a:extLst>
              </p:cNvPr>
              <p:cNvSpPr txBox="1">
                <a:spLocks noRot="1" noChangeAspect="1" noMove="1" noResize="1" noEditPoints="1" noAdjustHandles="1" noChangeArrowheads="1" noChangeShapeType="1" noTextEdit="1"/>
              </p:cNvSpPr>
              <p:nvPr/>
            </p:nvSpPr>
            <p:spPr>
              <a:xfrm>
                <a:off x="1463947" y="4956807"/>
                <a:ext cx="1996059" cy="369332"/>
              </a:xfrm>
              <a:prstGeom prst="rect">
                <a:avLst/>
              </a:prstGeom>
              <a:blipFill>
                <a:blip r:embed="rId5"/>
                <a:stretch>
                  <a:fillRect t="-6667" r="-1899" b="-2666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7D5FA957-30E2-E34C-ABB8-5D2C67105F02}"/>
              </a:ext>
            </a:extLst>
          </p:cNvPr>
          <p:cNvSpPr txBox="1"/>
          <p:nvPr/>
        </p:nvSpPr>
        <p:spPr>
          <a:xfrm>
            <a:off x="5860325" y="4955493"/>
            <a:ext cx="2972289" cy="369332"/>
          </a:xfrm>
          <a:prstGeom prst="rect">
            <a:avLst/>
          </a:prstGeom>
          <a:noFill/>
        </p:spPr>
        <p:txBody>
          <a:bodyPr wrap="none" rtlCol="0">
            <a:spAutoFit/>
          </a:bodyPr>
          <a:lstStyle/>
          <a:p>
            <a:r>
              <a:rPr lang="ja-JP" altLang="en-US">
                <a:latin typeface="Meiryo UI" panose="020B0604030504040204" pitchFamily="34" charset="-128"/>
                <a:ea typeface="Meiryo UI" panose="020B0604030504040204" pitchFamily="34" charset="-128"/>
              </a:rPr>
              <a:t>提案領域数</a:t>
            </a:r>
            <a:r>
              <a:rPr lang="en-US" altLang="ja-JP" dirty="0">
                <a:latin typeface="Meiryo UI" panose="020B0604030504040204" pitchFamily="34" charset="-128"/>
                <a:ea typeface="Meiryo UI" panose="020B0604030504040204" pitchFamily="34" charset="-128"/>
              </a:rPr>
              <a:t>300</a:t>
            </a:r>
            <a:r>
              <a:rPr lang="ja-JP" altLang="en-US">
                <a:latin typeface="Meiryo UI" panose="020B0604030504040204" pitchFamily="34" charset="-128"/>
                <a:ea typeface="Meiryo UI" panose="020B0604030504040204" pitchFamily="34" charset="-128"/>
              </a:rPr>
              <a:t>をデフォルトに</a:t>
            </a:r>
          </a:p>
        </p:txBody>
      </p:sp>
    </p:spTree>
    <p:extLst>
      <p:ext uri="{BB962C8B-B14F-4D97-AF65-F5344CB8AC3E}">
        <p14:creationId xmlns:p14="http://schemas.microsoft.com/office/powerpoint/2010/main" val="2960130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C1D1150-EA61-184B-B100-8F627CCF757F}"/>
              </a:ext>
            </a:extLst>
          </p:cNvPr>
          <p:cNvPicPr>
            <a:picLocks noChangeAspect="1"/>
          </p:cNvPicPr>
          <p:nvPr/>
        </p:nvPicPr>
        <p:blipFill rotWithShape="1">
          <a:blip r:embed="rId2"/>
          <a:srcRect l="20027" t="50880" r="7989" b="12142"/>
          <a:stretch/>
        </p:blipFill>
        <p:spPr>
          <a:xfrm>
            <a:off x="235569" y="2120623"/>
            <a:ext cx="8820171" cy="2831812"/>
          </a:xfrm>
          <a:prstGeom prst="rect">
            <a:avLst/>
          </a:prstGeom>
        </p:spPr>
      </p:pic>
      <p:sp>
        <p:nvSpPr>
          <p:cNvPr id="2" name="タイトル 1">
            <a:extLst>
              <a:ext uri="{FF2B5EF4-FFF2-40B4-BE49-F238E27FC236}">
                <a16:creationId xmlns:a16="http://schemas.microsoft.com/office/drawing/2014/main" id="{9E071A20-1286-7349-AAAE-05610E9A63B6}"/>
              </a:ext>
            </a:extLst>
          </p:cNvPr>
          <p:cNvSpPr>
            <a:spLocks noGrp="1"/>
          </p:cNvSpPr>
          <p:nvPr>
            <p:ph type="title"/>
          </p:nvPr>
        </p:nvSpPr>
        <p:spPr/>
        <p:txBody>
          <a:bodyPr/>
          <a:lstStyle/>
          <a:p>
            <a:r>
              <a:rPr kumimoji="1" lang="en-US" altLang="ja-JP" dirty="0"/>
              <a:t>4.Experiment and Results</a:t>
            </a:r>
            <a:endParaRPr kumimoji="1" lang="ja-JP" altLang="en-US"/>
          </a:p>
        </p:txBody>
      </p:sp>
      <p:sp>
        <p:nvSpPr>
          <p:cNvPr id="3" name="コンテンツ プレースホルダー 2">
            <a:extLst>
              <a:ext uri="{FF2B5EF4-FFF2-40B4-BE49-F238E27FC236}">
                <a16:creationId xmlns:a16="http://schemas.microsoft.com/office/drawing/2014/main" id="{48FAF943-66C6-CB40-A0D2-442AA6ABEA68}"/>
              </a:ext>
            </a:extLst>
          </p:cNvPr>
          <p:cNvSpPr>
            <a:spLocks noGrp="1"/>
          </p:cNvSpPr>
          <p:nvPr>
            <p:ph idx="1"/>
          </p:nvPr>
        </p:nvSpPr>
        <p:spPr/>
        <p:txBody>
          <a:bodyPr>
            <a:normAutofit/>
          </a:bodyPr>
          <a:lstStyle/>
          <a:p>
            <a:pPr marL="0" indent="0">
              <a:buNone/>
            </a:pPr>
            <a:r>
              <a:rPr lang="en-US" altLang="ja-JP" sz="2000" dirty="0"/>
              <a:t>Experiment3:VOC2007</a:t>
            </a:r>
            <a:r>
              <a:rPr lang="ja-JP" altLang="en-US" sz="2000"/>
              <a:t> </a:t>
            </a:r>
            <a:r>
              <a:rPr lang="en-US" altLang="ja-JP" sz="2000" dirty="0"/>
              <a:t>Recall to </a:t>
            </a:r>
            <a:r>
              <a:rPr lang="en-US" altLang="ja-JP" sz="2000" dirty="0" err="1"/>
              <a:t>IoU</a:t>
            </a:r>
            <a:endParaRPr lang="en-US" altLang="ja-JP" sz="2000" dirty="0"/>
          </a:p>
          <a:p>
            <a:pPr marL="0" indent="0">
              <a:buNone/>
            </a:pPr>
            <a:endParaRPr lang="en-US" altLang="ja-JP" sz="2000" dirty="0"/>
          </a:p>
          <a:p>
            <a:pPr marL="0" indent="0">
              <a:buNone/>
            </a:pPr>
            <a:endParaRPr lang="ja-JP" altLang="en-US" sz="1500"/>
          </a:p>
        </p:txBody>
      </p:sp>
      <p:sp>
        <p:nvSpPr>
          <p:cNvPr id="4" name="スライド番号プレースホルダー 3">
            <a:extLst>
              <a:ext uri="{FF2B5EF4-FFF2-40B4-BE49-F238E27FC236}">
                <a16:creationId xmlns:a16="http://schemas.microsoft.com/office/drawing/2014/main" id="{D6047C2F-0E3A-BE48-83AB-55AAF83F84CA}"/>
              </a:ext>
            </a:extLst>
          </p:cNvPr>
          <p:cNvSpPr>
            <a:spLocks noGrp="1"/>
          </p:cNvSpPr>
          <p:nvPr>
            <p:ph type="sldNum" sz="quarter" idx="12"/>
          </p:nvPr>
        </p:nvSpPr>
        <p:spPr/>
        <p:txBody>
          <a:bodyPr/>
          <a:lstStyle/>
          <a:p>
            <a:fld id="{172565B8-42B1-C14D-81AD-0383236ADDEA}" type="slidenum">
              <a:rPr kumimoji="1" lang="ja-JP" altLang="en-US" smtClean="0"/>
              <a:t>37</a:t>
            </a:fld>
            <a:endParaRPr kumimoji="1" lang="ja-JP" altLang="en-US"/>
          </a:p>
        </p:txBody>
      </p:sp>
      <p:sp>
        <p:nvSpPr>
          <p:cNvPr id="7" name="テキスト ボックス 6">
            <a:extLst>
              <a:ext uri="{FF2B5EF4-FFF2-40B4-BE49-F238E27FC236}">
                <a16:creationId xmlns:a16="http://schemas.microsoft.com/office/drawing/2014/main" id="{257996FD-995E-9744-984C-DEAA0A828A0B}"/>
              </a:ext>
            </a:extLst>
          </p:cNvPr>
          <p:cNvSpPr txBox="1"/>
          <p:nvPr/>
        </p:nvSpPr>
        <p:spPr>
          <a:xfrm>
            <a:off x="628651" y="5005849"/>
            <a:ext cx="5970289" cy="646331"/>
          </a:xfrm>
          <a:prstGeom prst="rect">
            <a:avLst/>
          </a:prstGeom>
          <a:noFill/>
        </p:spPr>
        <p:txBody>
          <a:bodyPr wrap="none" rtlCol="0">
            <a:spAutoFit/>
          </a:bodyPr>
          <a:lstStyle/>
          <a:p>
            <a:r>
              <a:rPr lang="ja-JP" altLang="en-US">
                <a:latin typeface="Meiryo UI" panose="020B0604030504040204" pitchFamily="34" charset="-128"/>
                <a:ea typeface="Meiryo UI" panose="020B0604030504040204" pitchFamily="34" charset="-128"/>
              </a:rPr>
              <a:t>・少ない</a:t>
            </a:r>
            <a:r>
              <a:rPr lang="en-US" altLang="ja-JP" dirty="0">
                <a:latin typeface="Meiryo UI" panose="020B0604030504040204" pitchFamily="34" charset="-128"/>
                <a:ea typeface="Meiryo UI" panose="020B0604030504040204" pitchFamily="34" charset="-128"/>
              </a:rPr>
              <a:t>Proposal</a:t>
            </a:r>
            <a:r>
              <a:rPr lang="ja-JP" altLang="en-US">
                <a:latin typeface="Meiryo UI" panose="020B0604030504040204" pitchFamily="34" charset="-128"/>
                <a:ea typeface="Meiryo UI" panose="020B0604030504040204" pitchFamily="34" charset="-128"/>
              </a:rPr>
              <a:t>数でも十分な</a:t>
            </a:r>
            <a:r>
              <a:rPr lang="en-US" altLang="ja-JP" dirty="0">
                <a:latin typeface="Meiryo UI" panose="020B0604030504040204" pitchFamily="34" charset="-128"/>
                <a:ea typeface="Meiryo UI" panose="020B0604030504040204" pitchFamily="34" charset="-128"/>
              </a:rPr>
              <a:t>Recall</a:t>
            </a:r>
            <a:r>
              <a:rPr lang="ja-JP" altLang="en-US">
                <a:latin typeface="Meiryo UI" panose="020B0604030504040204" pitchFamily="34" charset="-128"/>
                <a:ea typeface="Meiryo UI" panose="020B0604030504040204" pitchFamily="34" charset="-128"/>
              </a:rPr>
              <a:t>→計算量を少なくできる</a:t>
            </a:r>
            <a:endParaRPr lang="en-US" altLang="ja-JP" dirty="0">
              <a:latin typeface="Meiryo UI" panose="020B0604030504040204" pitchFamily="34" charset="-128"/>
              <a:ea typeface="Meiryo UI" panose="020B0604030504040204" pitchFamily="34" charset="-128"/>
            </a:endParaRPr>
          </a:p>
          <a:p>
            <a:r>
              <a:rPr lang="ja-JP" altLang="en-US">
                <a:latin typeface="Meiryo UI" panose="020B0604030504040204" pitchFamily="34" charset="-128"/>
                <a:ea typeface="Meiryo UI" panose="020B0604030504040204" pitchFamily="34" charset="-128"/>
              </a:rPr>
              <a:t>・</a:t>
            </a:r>
            <a:r>
              <a:rPr lang="en-US" altLang="ja-JP" dirty="0">
                <a:latin typeface="Meiryo UI" panose="020B0604030504040204" pitchFamily="34" charset="-128"/>
                <a:ea typeface="Meiryo UI" panose="020B0604030504040204" pitchFamily="34" charset="-128"/>
              </a:rPr>
              <a:t>IoU:0.7</a:t>
            </a:r>
            <a:r>
              <a:rPr lang="ja-JP" altLang="en-US">
                <a:latin typeface="Meiryo UI" panose="020B0604030504040204" pitchFamily="34" charset="-128"/>
                <a:ea typeface="Meiryo UI" panose="020B0604030504040204" pitchFamily="34" charset="-128"/>
              </a:rPr>
              <a:t>、</a:t>
            </a:r>
            <a:r>
              <a:rPr lang="en-US" altLang="ja-JP" dirty="0">
                <a:latin typeface="Meiryo UI" panose="020B0604030504040204" pitchFamily="34" charset="-128"/>
                <a:ea typeface="Meiryo UI" panose="020B0604030504040204" pitchFamily="34" charset="-128"/>
              </a:rPr>
              <a:t>300proposal</a:t>
            </a:r>
            <a:r>
              <a:rPr lang="ja-JP" altLang="en-US">
                <a:latin typeface="Meiryo UI" panose="020B0604030504040204" pitchFamily="34" charset="-128"/>
                <a:ea typeface="Meiryo UI" panose="020B0604030504040204" pitchFamily="34" charset="-128"/>
              </a:rPr>
              <a:t>で良いパフォーマンス</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10751D1-1939-BE49-A075-0B0D90E98B00}"/>
                  </a:ext>
                </a:extLst>
              </p:cNvPr>
              <p:cNvSpPr txBox="1"/>
              <p:nvPr/>
            </p:nvSpPr>
            <p:spPr>
              <a:xfrm>
                <a:off x="739690" y="5718974"/>
                <a:ext cx="2942792"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𝑅𝑒𝑐𝑎𝑙𝑙</m:t>
                      </m:r>
                      <m:r>
                        <a:rPr lang="en-US" altLang="ja-JP" b="0" i="1" smtClean="0">
                          <a:latin typeface="Cambria Math" panose="02040503050406030204" pitchFamily="18" charset="0"/>
                        </a:rPr>
                        <m:t>(</m:t>
                      </m:r>
                      <m:r>
                        <a:rPr lang="ja-JP" altLang="en-US" i="1">
                          <a:latin typeface="Cambria Math" panose="02040503050406030204" pitchFamily="18" charset="0"/>
                        </a:rPr>
                        <m:t>再現率</m:t>
                      </m:r>
                      <m:r>
                        <a:rPr lang="en-US" altLang="ja-JP" b="0" i="1" smtClean="0">
                          <a:latin typeface="Cambria Math" panose="02040503050406030204" pitchFamily="18" charset="0"/>
                        </a:rPr>
                        <m:t>)</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𝑇𝑃</m:t>
                          </m:r>
                        </m:num>
                        <m:den>
                          <m:r>
                            <a:rPr lang="en-US" altLang="ja-JP" i="1">
                              <a:latin typeface="Cambria Math" panose="02040503050406030204" pitchFamily="18" charset="0"/>
                            </a:rPr>
                            <m:t>𝑇𝑃</m:t>
                          </m:r>
                          <m:r>
                            <a:rPr lang="en-US" altLang="ja-JP" i="1">
                              <a:latin typeface="Cambria Math" panose="02040503050406030204" pitchFamily="18" charset="0"/>
                            </a:rPr>
                            <m:t>+</m:t>
                          </m:r>
                          <m:r>
                            <a:rPr lang="en-US" altLang="ja-JP" i="1">
                              <a:latin typeface="Cambria Math" panose="02040503050406030204" pitchFamily="18" charset="0"/>
                            </a:rPr>
                            <m:t>𝐹𝑁</m:t>
                          </m:r>
                        </m:den>
                      </m:f>
                    </m:oMath>
                  </m:oMathPara>
                </a14:m>
                <a:endParaRPr lang="ja-JP" altLang="en-US"/>
              </a:p>
            </p:txBody>
          </p:sp>
        </mc:Choice>
        <mc:Fallback xmlns="">
          <p:sp>
            <p:nvSpPr>
              <p:cNvPr id="8" name="テキスト ボックス 7">
                <a:extLst>
                  <a:ext uri="{FF2B5EF4-FFF2-40B4-BE49-F238E27FC236}">
                    <a16:creationId xmlns:a16="http://schemas.microsoft.com/office/drawing/2014/main" id="{C10751D1-1939-BE49-A075-0B0D90E98B00}"/>
                  </a:ext>
                </a:extLst>
              </p:cNvPr>
              <p:cNvSpPr txBox="1">
                <a:spLocks noRot="1" noChangeAspect="1" noMove="1" noResize="1" noEditPoints="1" noAdjustHandles="1" noChangeArrowheads="1" noChangeShapeType="1" noTextEdit="1"/>
              </p:cNvSpPr>
              <p:nvPr/>
            </p:nvSpPr>
            <p:spPr>
              <a:xfrm>
                <a:off x="739690" y="5718974"/>
                <a:ext cx="2942792" cy="615490"/>
              </a:xfrm>
              <a:prstGeom prst="rect">
                <a:avLst/>
              </a:prstGeom>
              <a:blipFill>
                <a:blip r:embed="rId3"/>
                <a:stretch>
                  <a:fillRect b="-2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105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C10BC2-EF25-7044-AF73-DF169C3A9EC5}"/>
              </a:ext>
            </a:extLst>
          </p:cNvPr>
          <p:cNvSpPr>
            <a:spLocks noGrp="1"/>
          </p:cNvSpPr>
          <p:nvPr>
            <p:ph type="title"/>
          </p:nvPr>
        </p:nvSpPr>
        <p:spPr/>
        <p:txBody>
          <a:bodyPr/>
          <a:lstStyle/>
          <a:p>
            <a:r>
              <a:rPr kumimoji="1" lang="en-US" altLang="ja-JP" dirty="0"/>
              <a:t>4.Experiment and Results</a:t>
            </a:r>
            <a:endParaRPr kumimoji="1" lang="ja-JP" altLang="en-US"/>
          </a:p>
        </p:txBody>
      </p:sp>
      <p:sp>
        <p:nvSpPr>
          <p:cNvPr id="3" name="コンテンツ プレースホルダー 2">
            <a:extLst>
              <a:ext uri="{FF2B5EF4-FFF2-40B4-BE49-F238E27FC236}">
                <a16:creationId xmlns:a16="http://schemas.microsoft.com/office/drawing/2014/main" id="{56F75DE0-EABB-6840-9977-F85190584DF9}"/>
              </a:ext>
            </a:extLst>
          </p:cNvPr>
          <p:cNvSpPr>
            <a:spLocks noGrp="1"/>
          </p:cNvSpPr>
          <p:nvPr>
            <p:ph idx="1"/>
          </p:nvPr>
        </p:nvSpPr>
        <p:spPr/>
        <p:txBody>
          <a:bodyPr>
            <a:normAutofit/>
          </a:bodyPr>
          <a:lstStyle/>
          <a:p>
            <a:pPr marL="0" indent="0">
              <a:buNone/>
            </a:pPr>
            <a:r>
              <a:rPr lang="en-US" altLang="ja-JP" sz="2000" dirty="0"/>
              <a:t>Experiment4:running time of system</a:t>
            </a:r>
          </a:p>
          <a:p>
            <a:pPr marL="0" indent="0">
              <a:buNone/>
            </a:pPr>
            <a:endParaRPr lang="ja-JP" altLang="en-US" sz="1500"/>
          </a:p>
        </p:txBody>
      </p:sp>
      <p:sp>
        <p:nvSpPr>
          <p:cNvPr id="4" name="スライド番号プレースホルダー 3">
            <a:extLst>
              <a:ext uri="{FF2B5EF4-FFF2-40B4-BE49-F238E27FC236}">
                <a16:creationId xmlns:a16="http://schemas.microsoft.com/office/drawing/2014/main" id="{304CB01C-C133-1E47-A490-A56E060A57D5}"/>
              </a:ext>
            </a:extLst>
          </p:cNvPr>
          <p:cNvSpPr>
            <a:spLocks noGrp="1"/>
          </p:cNvSpPr>
          <p:nvPr>
            <p:ph type="sldNum" sz="quarter" idx="12"/>
          </p:nvPr>
        </p:nvSpPr>
        <p:spPr/>
        <p:txBody>
          <a:bodyPr/>
          <a:lstStyle/>
          <a:p>
            <a:fld id="{172565B8-42B1-C14D-81AD-0383236ADDEA}" type="slidenum">
              <a:rPr kumimoji="1" lang="ja-JP" altLang="en-US" smtClean="0"/>
              <a:t>38</a:t>
            </a:fld>
            <a:endParaRPr kumimoji="1" lang="ja-JP" altLang="en-US"/>
          </a:p>
        </p:txBody>
      </p:sp>
      <p:pic>
        <p:nvPicPr>
          <p:cNvPr id="6" name="図 5">
            <a:extLst>
              <a:ext uri="{FF2B5EF4-FFF2-40B4-BE49-F238E27FC236}">
                <a16:creationId xmlns:a16="http://schemas.microsoft.com/office/drawing/2014/main" id="{F42FD75A-2C34-C649-B341-FE7061FF7606}"/>
              </a:ext>
            </a:extLst>
          </p:cNvPr>
          <p:cNvPicPr>
            <a:picLocks noChangeAspect="1"/>
          </p:cNvPicPr>
          <p:nvPr/>
        </p:nvPicPr>
        <p:blipFill rotWithShape="1">
          <a:blip r:embed="rId2"/>
          <a:srcRect l="22343" t="50290" r="23218" b="38986"/>
          <a:stretch/>
        </p:blipFill>
        <p:spPr>
          <a:xfrm>
            <a:off x="91888" y="3059859"/>
            <a:ext cx="8960224" cy="1103178"/>
          </a:xfrm>
          <a:prstGeom prst="rect">
            <a:avLst/>
          </a:prstGeom>
        </p:spPr>
      </p:pic>
    </p:spTree>
    <p:extLst>
      <p:ext uri="{BB962C8B-B14F-4D97-AF65-F5344CB8AC3E}">
        <p14:creationId xmlns:p14="http://schemas.microsoft.com/office/powerpoint/2010/main" val="1113484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183E8B-0CD7-F249-A573-7987976D7D39}"/>
              </a:ext>
            </a:extLst>
          </p:cNvPr>
          <p:cNvSpPr>
            <a:spLocks noGrp="1"/>
          </p:cNvSpPr>
          <p:nvPr>
            <p:ph type="title"/>
          </p:nvPr>
        </p:nvSpPr>
        <p:spPr/>
        <p:txBody>
          <a:bodyPr/>
          <a:lstStyle/>
          <a:p>
            <a:r>
              <a:rPr kumimoji="1" lang="en-US" altLang="ja-JP" dirty="0"/>
              <a:t>1.Introduction</a:t>
            </a:r>
            <a:endParaRPr kumimoji="1" lang="ja-JP" altLang="en-US"/>
          </a:p>
        </p:txBody>
      </p:sp>
      <p:sp>
        <p:nvSpPr>
          <p:cNvPr id="3" name="コンテンツ プレースホルダー 2">
            <a:extLst>
              <a:ext uri="{FF2B5EF4-FFF2-40B4-BE49-F238E27FC236}">
                <a16:creationId xmlns:a16="http://schemas.microsoft.com/office/drawing/2014/main" id="{64DC1E37-25B5-0441-AE79-7660AFA1E6C9}"/>
              </a:ext>
            </a:extLst>
          </p:cNvPr>
          <p:cNvSpPr>
            <a:spLocks noGrp="1"/>
          </p:cNvSpPr>
          <p:nvPr>
            <p:ph idx="1"/>
          </p:nvPr>
        </p:nvSpPr>
        <p:spPr/>
        <p:txBody>
          <a:bodyPr>
            <a:normAutofit/>
          </a:bodyPr>
          <a:lstStyle/>
          <a:p>
            <a:r>
              <a:rPr lang="en-US" altLang="ja-JP" sz="2000" dirty="0"/>
              <a:t>R-CNN</a:t>
            </a:r>
            <a:r>
              <a:rPr lang="ja-JP" altLang="en-US" sz="2000"/>
              <a:t>ベースのリアルタイム</a:t>
            </a:r>
            <a:br>
              <a:rPr lang="en-US" altLang="ja-JP" sz="2000" dirty="0"/>
            </a:br>
            <a:r>
              <a:rPr lang="ja-JP" altLang="en-US" sz="2000"/>
              <a:t>物体検出手法に関する論文</a:t>
            </a:r>
            <a:br>
              <a:rPr lang="en-US" altLang="ja-JP" sz="2000" dirty="0"/>
            </a:br>
            <a:endParaRPr lang="en-US" altLang="ja-JP" sz="2000" dirty="0"/>
          </a:p>
          <a:p>
            <a:r>
              <a:rPr lang="en-US" altLang="ja-JP" sz="2000" dirty="0" err="1">
                <a:solidFill>
                  <a:schemeClr val="accent6"/>
                </a:solidFill>
              </a:rPr>
              <a:t>Resion</a:t>
            </a:r>
            <a:r>
              <a:rPr lang="en-US" altLang="ja-JP" sz="2000" dirty="0">
                <a:solidFill>
                  <a:schemeClr val="accent6"/>
                </a:solidFill>
              </a:rPr>
              <a:t> Proposal Networks(RPN)</a:t>
            </a:r>
            <a:r>
              <a:rPr lang="ja-JP" altLang="en-US" sz="2000"/>
              <a:t>を</a:t>
            </a:r>
            <a:br>
              <a:rPr lang="en-US" altLang="ja-JP" sz="2000" dirty="0"/>
            </a:br>
            <a:r>
              <a:rPr lang="ja-JP" altLang="en-US" sz="2000"/>
              <a:t>導入し、精度・処理時間ともに向上</a:t>
            </a:r>
            <a:br>
              <a:rPr lang="en-US" altLang="ja-JP" sz="2000" dirty="0"/>
            </a:br>
            <a:endParaRPr lang="en-US" altLang="ja-JP" sz="2000" dirty="0"/>
          </a:p>
          <a:p>
            <a:r>
              <a:rPr lang="ja-JP" altLang="en-US" sz="2000"/>
              <a:t>物体検出とは・・・</a:t>
            </a:r>
            <a:br>
              <a:rPr lang="en-US" altLang="ja-JP" sz="2000" dirty="0"/>
            </a:br>
            <a:br>
              <a:rPr lang="en-US" altLang="ja-JP" sz="2000" dirty="0"/>
            </a:br>
            <a:r>
              <a:rPr lang="ja-JP" altLang="en-US" sz="2000"/>
              <a:t>画像から物体の</a:t>
            </a:r>
            <a:r>
              <a:rPr lang="ja-JP" altLang="en-US" sz="2000">
                <a:solidFill>
                  <a:schemeClr val="accent6"/>
                </a:solidFill>
              </a:rPr>
              <a:t>位置</a:t>
            </a:r>
            <a:r>
              <a:rPr lang="en-US" altLang="ja-JP" sz="2000" dirty="0"/>
              <a:t>(</a:t>
            </a:r>
            <a:r>
              <a:rPr lang="ja-JP" altLang="en-US" sz="2000"/>
              <a:t>矩形領域で指定</a:t>
            </a:r>
            <a:r>
              <a:rPr lang="en-US" altLang="ja-JP" sz="2000" dirty="0"/>
              <a:t>)</a:t>
            </a:r>
          </a:p>
          <a:p>
            <a:pPr marL="0" indent="0">
              <a:buNone/>
            </a:pPr>
            <a:r>
              <a:rPr lang="en-US" altLang="ja-JP" sz="2000" dirty="0">
                <a:solidFill>
                  <a:schemeClr val="accent6"/>
                </a:solidFill>
              </a:rPr>
              <a:t>  </a:t>
            </a:r>
            <a:r>
              <a:rPr lang="ja-JP" altLang="en-US" sz="2000"/>
              <a:t>と</a:t>
            </a:r>
            <a:r>
              <a:rPr lang="ja-JP" altLang="en-US" sz="2000">
                <a:solidFill>
                  <a:schemeClr val="accent6"/>
                </a:solidFill>
              </a:rPr>
              <a:t>クラス</a:t>
            </a:r>
            <a:r>
              <a:rPr lang="ja-JP" altLang="en-US" sz="2000"/>
              <a:t>を検出</a:t>
            </a:r>
            <a:endParaRPr lang="en-US" altLang="ja-JP" sz="2000" dirty="0"/>
          </a:p>
        </p:txBody>
      </p:sp>
      <p:sp>
        <p:nvSpPr>
          <p:cNvPr id="4" name="スライド番号プレースホルダー 3">
            <a:extLst>
              <a:ext uri="{FF2B5EF4-FFF2-40B4-BE49-F238E27FC236}">
                <a16:creationId xmlns:a16="http://schemas.microsoft.com/office/drawing/2014/main" id="{5C73F215-85F9-C843-899B-EE4D0C351EB0}"/>
              </a:ext>
            </a:extLst>
          </p:cNvPr>
          <p:cNvSpPr>
            <a:spLocks noGrp="1"/>
          </p:cNvSpPr>
          <p:nvPr>
            <p:ph type="sldNum" sz="quarter" idx="12"/>
          </p:nvPr>
        </p:nvSpPr>
        <p:spPr/>
        <p:txBody>
          <a:bodyPr/>
          <a:lstStyle/>
          <a:p>
            <a:fld id="{172565B8-42B1-C14D-81AD-0383236ADDEA}" type="slidenum">
              <a:rPr kumimoji="1" lang="ja-JP" altLang="en-US" smtClean="0"/>
              <a:t>3</a:t>
            </a:fld>
            <a:endParaRPr kumimoji="1" lang="ja-JP" altLang="en-US"/>
          </a:p>
        </p:txBody>
      </p:sp>
      <p:pic>
        <p:nvPicPr>
          <p:cNvPr id="5" name="図 4">
            <a:extLst>
              <a:ext uri="{FF2B5EF4-FFF2-40B4-BE49-F238E27FC236}">
                <a16:creationId xmlns:a16="http://schemas.microsoft.com/office/drawing/2014/main" id="{D81F33DA-DA0E-9D4E-A831-366FB13270AC}"/>
              </a:ext>
            </a:extLst>
          </p:cNvPr>
          <p:cNvPicPr>
            <a:picLocks noChangeAspect="1"/>
          </p:cNvPicPr>
          <p:nvPr/>
        </p:nvPicPr>
        <p:blipFill rotWithShape="1">
          <a:blip r:embed="rId2"/>
          <a:srcRect b="10290"/>
          <a:stretch/>
        </p:blipFill>
        <p:spPr>
          <a:xfrm>
            <a:off x="5275193" y="2206590"/>
            <a:ext cx="3429000" cy="2589098"/>
          </a:xfrm>
          <a:prstGeom prst="rect">
            <a:avLst/>
          </a:prstGeom>
        </p:spPr>
      </p:pic>
    </p:spTree>
    <p:extLst>
      <p:ext uri="{BB962C8B-B14F-4D97-AF65-F5344CB8AC3E}">
        <p14:creationId xmlns:p14="http://schemas.microsoft.com/office/powerpoint/2010/main" val="672364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C10BC2-EF25-7044-AF73-DF169C3A9EC5}"/>
              </a:ext>
            </a:extLst>
          </p:cNvPr>
          <p:cNvSpPr>
            <a:spLocks noGrp="1"/>
          </p:cNvSpPr>
          <p:nvPr>
            <p:ph type="title"/>
          </p:nvPr>
        </p:nvSpPr>
        <p:spPr/>
        <p:txBody>
          <a:bodyPr/>
          <a:lstStyle/>
          <a:p>
            <a:r>
              <a:rPr kumimoji="1" lang="en-US" altLang="ja-JP" dirty="0"/>
              <a:t>4.Experiment and Results</a:t>
            </a:r>
            <a:endParaRPr kumimoji="1" lang="ja-JP" altLang="en-US"/>
          </a:p>
        </p:txBody>
      </p:sp>
      <p:sp>
        <p:nvSpPr>
          <p:cNvPr id="3" name="コンテンツ プレースホルダー 2">
            <a:extLst>
              <a:ext uri="{FF2B5EF4-FFF2-40B4-BE49-F238E27FC236}">
                <a16:creationId xmlns:a16="http://schemas.microsoft.com/office/drawing/2014/main" id="{56F75DE0-EABB-6840-9977-F85190584DF9}"/>
              </a:ext>
            </a:extLst>
          </p:cNvPr>
          <p:cNvSpPr>
            <a:spLocks noGrp="1"/>
          </p:cNvSpPr>
          <p:nvPr>
            <p:ph idx="1"/>
          </p:nvPr>
        </p:nvSpPr>
        <p:spPr/>
        <p:txBody>
          <a:bodyPr>
            <a:normAutofit/>
          </a:bodyPr>
          <a:lstStyle/>
          <a:p>
            <a:pPr marL="0" indent="0">
              <a:buNone/>
            </a:pPr>
            <a:r>
              <a:rPr lang="en-US" altLang="ja-JP" sz="2000" dirty="0"/>
              <a:t>Experiment4:running time of system</a:t>
            </a:r>
          </a:p>
          <a:p>
            <a:pPr marL="0" indent="0">
              <a:buNone/>
            </a:pPr>
            <a:endParaRPr lang="ja-JP" altLang="en-US" sz="1500"/>
          </a:p>
        </p:txBody>
      </p:sp>
      <p:sp>
        <p:nvSpPr>
          <p:cNvPr id="4" name="スライド番号プレースホルダー 3">
            <a:extLst>
              <a:ext uri="{FF2B5EF4-FFF2-40B4-BE49-F238E27FC236}">
                <a16:creationId xmlns:a16="http://schemas.microsoft.com/office/drawing/2014/main" id="{304CB01C-C133-1E47-A490-A56E060A57D5}"/>
              </a:ext>
            </a:extLst>
          </p:cNvPr>
          <p:cNvSpPr>
            <a:spLocks noGrp="1"/>
          </p:cNvSpPr>
          <p:nvPr>
            <p:ph type="sldNum" sz="quarter" idx="12"/>
          </p:nvPr>
        </p:nvSpPr>
        <p:spPr/>
        <p:txBody>
          <a:bodyPr/>
          <a:lstStyle/>
          <a:p>
            <a:fld id="{172565B8-42B1-C14D-81AD-0383236ADDEA}" type="slidenum">
              <a:rPr kumimoji="1" lang="ja-JP" altLang="en-US" smtClean="0"/>
              <a:t>39</a:t>
            </a:fld>
            <a:endParaRPr kumimoji="1" lang="ja-JP" altLang="en-US"/>
          </a:p>
        </p:txBody>
      </p:sp>
      <p:pic>
        <p:nvPicPr>
          <p:cNvPr id="6" name="図 5">
            <a:extLst>
              <a:ext uri="{FF2B5EF4-FFF2-40B4-BE49-F238E27FC236}">
                <a16:creationId xmlns:a16="http://schemas.microsoft.com/office/drawing/2014/main" id="{F42FD75A-2C34-C649-B341-FE7061FF7606}"/>
              </a:ext>
            </a:extLst>
          </p:cNvPr>
          <p:cNvPicPr>
            <a:picLocks noChangeAspect="1"/>
          </p:cNvPicPr>
          <p:nvPr/>
        </p:nvPicPr>
        <p:blipFill rotWithShape="1">
          <a:blip r:embed="rId2"/>
          <a:srcRect l="22343" t="50290" r="23218" b="38986"/>
          <a:stretch/>
        </p:blipFill>
        <p:spPr>
          <a:xfrm>
            <a:off x="91888" y="3059859"/>
            <a:ext cx="8960224" cy="1103178"/>
          </a:xfrm>
          <a:prstGeom prst="rect">
            <a:avLst/>
          </a:prstGeom>
        </p:spPr>
      </p:pic>
      <p:sp>
        <p:nvSpPr>
          <p:cNvPr id="5" name="フレーム 4">
            <a:extLst>
              <a:ext uri="{FF2B5EF4-FFF2-40B4-BE49-F238E27FC236}">
                <a16:creationId xmlns:a16="http://schemas.microsoft.com/office/drawing/2014/main" id="{1DB1C2F6-99D3-E748-87BE-09801ABE6F62}"/>
              </a:ext>
            </a:extLst>
          </p:cNvPr>
          <p:cNvSpPr/>
          <p:nvPr/>
        </p:nvSpPr>
        <p:spPr>
          <a:xfrm>
            <a:off x="235570" y="3265004"/>
            <a:ext cx="8650013" cy="536714"/>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solidFill>
                <a:schemeClr val="tx1"/>
              </a:solidFill>
            </a:endParaRPr>
          </a:p>
        </p:txBody>
      </p:sp>
      <p:sp>
        <p:nvSpPr>
          <p:cNvPr id="7" name="テキスト ボックス 6">
            <a:extLst>
              <a:ext uri="{FF2B5EF4-FFF2-40B4-BE49-F238E27FC236}">
                <a16:creationId xmlns:a16="http://schemas.microsoft.com/office/drawing/2014/main" id="{3F022FF9-3E83-9F47-9386-0334511F5C92}"/>
              </a:ext>
            </a:extLst>
          </p:cNvPr>
          <p:cNvSpPr txBox="1"/>
          <p:nvPr/>
        </p:nvSpPr>
        <p:spPr>
          <a:xfrm>
            <a:off x="316259" y="4295759"/>
            <a:ext cx="8735853" cy="369332"/>
          </a:xfrm>
          <a:prstGeom prst="rect">
            <a:avLst/>
          </a:prstGeom>
          <a:noFill/>
        </p:spPr>
        <p:txBody>
          <a:bodyPr wrap="none" rtlCol="0">
            <a:spAutoFit/>
          </a:bodyPr>
          <a:lstStyle/>
          <a:p>
            <a:r>
              <a:rPr lang="ja-JP" altLang="en-US">
                <a:solidFill>
                  <a:srgbClr val="FF0000"/>
                </a:solidFill>
                <a:latin typeface="Meiryo UI" panose="020B0604030504040204" pitchFamily="34" charset="-128"/>
                <a:ea typeface="Meiryo UI" panose="020B0604030504040204" pitchFamily="34" charset="-128"/>
              </a:rPr>
              <a:t>同じ</a:t>
            </a:r>
            <a:r>
              <a:rPr lang="en-US" altLang="ja-JP" dirty="0">
                <a:solidFill>
                  <a:srgbClr val="FF0000"/>
                </a:solidFill>
                <a:latin typeface="Meiryo UI" panose="020B0604030504040204" pitchFamily="34" charset="-128"/>
                <a:ea typeface="Meiryo UI" panose="020B0604030504040204" pitchFamily="34" charset="-128"/>
              </a:rPr>
              <a:t>CNN</a:t>
            </a:r>
            <a:r>
              <a:rPr lang="ja-JP" altLang="en-US">
                <a:solidFill>
                  <a:srgbClr val="FF0000"/>
                </a:solidFill>
                <a:latin typeface="Meiryo UI" panose="020B0604030504040204" pitchFamily="34" charset="-128"/>
                <a:ea typeface="Meiryo UI" panose="020B0604030504040204" pitchFamily="34" charset="-128"/>
              </a:rPr>
              <a:t>モデル</a:t>
            </a:r>
            <a:r>
              <a:rPr lang="en-US" altLang="ja-JP" dirty="0">
                <a:solidFill>
                  <a:srgbClr val="FF0000"/>
                </a:solidFill>
                <a:latin typeface="Meiryo UI" panose="020B0604030504040204" pitchFamily="34" charset="-128"/>
                <a:ea typeface="Meiryo UI" panose="020B0604030504040204" pitchFamily="34" charset="-128"/>
              </a:rPr>
              <a:t>(VGG)</a:t>
            </a:r>
            <a:r>
              <a:rPr lang="ja-JP" altLang="en-US">
                <a:solidFill>
                  <a:srgbClr val="FF0000"/>
                </a:solidFill>
                <a:latin typeface="Meiryo UI" panose="020B0604030504040204" pitchFamily="34" charset="-128"/>
                <a:ea typeface="Meiryo UI" panose="020B0604030504040204" pitchFamily="34" charset="-128"/>
              </a:rPr>
              <a:t>では</a:t>
            </a:r>
            <a:r>
              <a:rPr lang="en-US" altLang="ja-JP" dirty="0">
                <a:solidFill>
                  <a:srgbClr val="FF0000"/>
                </a:solidFill>
                <a:latin typeface="Meiryo UI" panose="020B0604030504040204" pitchFamily="34" charset="-128"/>
                <a:ea typeface="Meiryo UI" panose="020B0604030504040204" pitchFamily="34" charset="-128"/>
              </a:rPr>
              <a:t>Selective Search</a:t>
            </a:r>
            <a:r>
              <a:rPr lang="ja-JP" altLang="en-US">
                <a:solidFill>
                  <a:srgbClr val="FF0000"/>
                </a:solidFill>
                <a:latin typeface="Meiryo UI" panose="020B0604030504040204" pitchFamily="34" charset="-128"/>
                <a:ea typeface="Meiryo UI" panose="020B0604030504040204" pitchFamily="34" charset="-128"/>
              </a:rPr>
              <a:t>を使用した</a:t>
            </a:r>
            <a:r>
              <a:rPr lang="en-US" altLang="ja-JP" dirty="0">
                <a:solidFill>
                  <a:srgbClr val="FF0000"/>
                </a:solidFill>
                <a:latin typeface="Meiryo UI" panose="020B0604030504040204" pitchFamily="34" charset="-128"/>
                <a:ea typeface="Meiryo UI" panose="020B0604030504040204" pitchFamily="34" charset="-128"/>
              </a:rPr>
              <a:t>Fast R-CNN</a:t>
            </a:r>
            <a:r>
              <a:rPr lang="ja-JP" altLang="en-US">
                <a:solidFill>
                  <a:srgbClr val="FF0000"/>
                </a:solidFill>
                <a:latin typeface="Meiryo UI" panose="020B0604030504040204" pitchFamily="34" charset="-128"/>
                <a:ea typeface="Meiryo UI" panose="020B0604030504040204" pitchFamily="34" charset="-128"/>
              </a:rPr>
              <a:t>の</a:t>
            </a:r>
            <a:r>
              <a:rPr lang="en-US" altLang="ja-JP" dirty="0">
                <a:solidFill>
                  <a:srgbClr val="FF0000"/>
                </a:solidFill>
                <a:latin typeface="Meiryo UI" panose="020B0604030504040204" pitchFamily="34" charset="-128"/>
                <a:ea typeface="Meiryo UI" panose="020B0604030504040204" pitchFamily="34" charset="-128"/>
              </a:rPr>
              <a:t>10</a:t>
            </a:r>
            <a:r>
              <a:rPr lang="ja-JP" altLang="en-US">
                <a:solidFill>
                  <a:srgbClr val="FF0000"/>
                </a:solidFill>
                <a:latin typeface="Meiryo UI" panose="020B0604030504040204" pitchFamily="34" charset="-128"/>
                <a:ea typeface="Meiryo UI" panose="020B0604030504040204" pitchFamily="34" charset="-128"/>
              </a:rPr>
              <a:t>倍の処理速度</a:t>
            </a:r>
            <a:r>
              <a:rPr lang="en-US" altLang="ja-JP" dirty="0">
                <a:solidFill>
                  <a:srgbClr val="FF0000"/>
                </a:solidFill>
                <a:latin typeface="Meiryo UI" panose="020B0604030504040204" pitchFamily="34" charset="-128"/>
                <a:ea typeface="Meiryo UI" panose="020B0604030504040204" pitchFamily="34" charset="-128"/>
              </a:rPr>
              <a:t>!</a:t>
            </a:r>
            <a:endParaRPr lang="ja-JP" altLang="en-US">
              <a:solidFill>
                <a:srgbClr val="FF0000"/>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4208491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C10BC2-EF25-7044-AF73-DF169C3A9EC5}"/>
              </a:ext>
            </a:extLst>
          </p:cNvPr>
          <p:cNvSpPr>
            <a:spLocks noGrp="1"/>
          </p:cNvSpPr>
          <p:nvPr>
            <p:ph type="title"/>
          </p:nvPr>
        </p:nvSpPr>
        <p:spPr/>
        <p:txBody>
          <a:bodyPr/>
          <a:lstStyle/>
          <a:p>
            <a:r>
              <a:rPr kumimoji="1" lang="en-US" altLang="ja-JP" dirty="0"/>
              <a:t>4.Experiment and Results</a:t>
            </a:r>
            <a:endParaRPr kumimoji="1" lang="ja-JP" altLang="en-US"/>
          </a:p>
        </p:txBody>
      </p:sp>
      <p:sp>
        <p:nvSpPr>
          <p:cNvPr id="3" name="コンテンツ プレースホルダー 2">
            <a:extLst>
              <a:ext uri="{FF2B5EF4-FFF2-40B4-BE49-F238E27FC236}">
                <a16:creationId xmlns:a16="http://schemas.microsoft.com/office/drawing/2014/main" id="{56F75DE0-EABB-6840-9977-F85190584DF9}"/>
              </a:ext>
            </a:extLst>
          </p:cNvPr>
          <p:cNvSpPr>
            <a:spLocks noGrp="1"/>
          </p:cNvSpPr>
          <p:nvPr>
            <p:ph idx="1"/>
          </p:nvPr>
        </p:nvSpPr>
        <p:spPr/>
        <p:txBody>
          <a:bodyPr>
            <a:normAutofit/>
          </a:bodyPr>
          <a:lstStyle/>
          <a:p>
            <a:pPr marL="0" indent="0">
              <a:buNone/>
            </a:pPr>
            <a:r>
              <a:rPr lang="en-US" altLang="ja-JP" sz="2000" dirty="0"/>
              <a:t>Experiment4:running time of system</a:t>
            </a:r>
          </a:p>
          <a:p>
            <a:pPr marL="0" indent="0">
              <a:buNone/>
            </a:pPr>
            <a:endParaRPr lang="ja-JP" altLang="en-US" sz="1500"/>
          </a:p>
        </p:txBody>
      </p:sp>
      <p:sp>
        <p:nvSpPr>
          <p:cNvPr id="4" name="スライド番号プレースホルダー 3">
            <a:extLst>
              <a:ext uri="{FF2B5EF4-FFF2-40B4-BE49-F238E27FC236}">
                <a16:creationId xmlns:a16="http://schemas.microsoft.com/office/drawing/2014/main" id="{304CB01C-C133-1E47-A490-A56E060A57D5}"/>
              </a:ext>
            </a:extLst>
          </p:cNvPr>
          <p:cNvSpPr>
            <a:spLocks noGrp="1"/>
          </p:cNvSpPr>
          <p:nvPr>
            <p:ph type="sldNum" sz="quarter" idx="12"/>
          </p:nvPr>
        </p:nvSpPr>
        <p:spPr/>
        <p:txBody>
          <a:bodyPr/>
          <a:lstStyle/>
          <a:p>
            <a:fld id="{172565B8-42B1-C14D-81AD-0383236ADDEA}" type="slidenum">
              <a:rPr kumimoji="1" lang="ja-JP" altLang="en-US" smtClean="0"/>
              <a:t>40</a:t>
            </a:fld>
            <a:endParaRPr kumimoji="1" lang="ja-JP" altLang="en-US"/>
          </a:p>
        </p:txBody>
      </p:sp>
      <p:pic>
        <p:nvPicPr>
          <p:cNvPr id="6" name="図 5">
            <a:extLst>
              <a:ext uri="{FF2B5EF4-FFF2-40B4-BE49-F238E27FC236}">
                <a16:creationId xmlns:a16="http://schemas.microsoft.com/office/drawing/2014/main" id="{F42FD75A-2C34-C649-B341-FE7061FF7606}"/>
              </a:ext>
            </a:extLst>
          </p:cNvPr>
          <p:cNvPicPr>
            <a:picLocks noChangeAspect="1"/>
          </p:cNvPicPr>
          <p:nvPr/>
        </p:nvPicPr>
        <p:blipFill rotWithShape="1">
          <a:blip r:embed="rId2"/>
          <a:srcRect l="22343" t="50290" r="23218" b="38986"/>
          <a:stretch/>
        </p:blipFill>
        <p:spPr>
          <a:xfrm>
            <a:off x="91888" y="3059859"/>
            <a:ext cx="8960224" cy="1103178"/>
          </a:xfrm>
          <a:prstGeom prst="rect">
            <a:avLst/>
          </a:prstGeom>
        </p:spPr>
      </p:pic>
      <p:sp>
        <p:nvSpPr>
          <p:cNvPr id="7" name="フレーム 6">
            <a:extLst>
              <a:ext uri="{FF2B5EF4-FFF2-40B4-BE49-F238E27FC236}">
                <a16:creationId xmlns:a16="http://schemas.microsoft.com/office/drawing/2014/main" id="{0C3BCDD8-AAE0-1640-A6B8-5BBBC4E1A50F}"/>
              </a:ext>
            </a:extLst>
          </p:cNvPr>
          <p:cNvSpPr/>
          <p:nvPr/>
        </p:nvSpPr>
        <p:spPr>
          <a:xfrm>
            <a:off x="246993" y="3525906"/>
            <a:ext cx="8650013" cy="536714"/>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solidFill>
                <a:schemeClr val="tx1"/>
              </a:solidFill>
            </a:endParaRPr>
          </a:p>
        </p:txBody>
      </p:sp>
      <p:sp>
        <p:nvSpPr>
          <p:cNvPr id="8" name="テキスト ボックス 7">
            <a:extLst>
              <a:ext uri="{FF2B5EF4-FFF2-40B4-BE49-F238E27FC236}">
                <a16:creationId xmlns:a16="http://schemas.microsoft.com/office/drawing/2014/main" id="{FE7CDE89-3214-0849-A827-0B0E058A78BB}"/>
              </a:ext>
            </a:extLst>
          </p:cNvPr>
          <p:cNvSpPr txBox="1"/>
          <p:nvPr/>
        </p:nvSpPr>
        <p:spPr>
          <a:xfrm>
            <a:off x="1256928" y="4306930"/>
            <a:ext cx="7024936" cy="369332"/>
          </a:xfrm>
          <a:prstGeom prst="rect">
            <a:avLst/>
          </a:prstGeom>
          <a:noFill/>
        </p:spPr>
        <p:txBody>
          <a:bodyPr wrap="none" rtlCol="0">
            <a:spAutoFit/>
          </a:bodyPr>
          <a:lstStyle/>
          <a:p>
            <a:r>
              <a:rPr lang="en-US" altLang="ja-JP" dirty="0">
                <a:solidFill>
                  <a:srgbClr val="FF0000"/>
                </a:solidFill>
                <a:latin typeface="Meiryo UI" panose="020B0604030504040204" pitchFamily="34" charset="-128"/>
                <a:ea typeface="Meiryo UI" panose="020B0604030504040204" pitchFamily="34" charset="-128"/>
              </a:rPr>
              <a:t>Faster R-CNN</a:t>
            </a:r>
            <a:r>
              <a:rPr lang="ja-JP" altLang="en-US">
                <a:solidFill>
                  <a:srgbClr val="FF0000"/>
                </a:solidFill>
                <a:latin typeface="Meiryo UI" panose="020B0604030504040204" pitchFamily="34" charset="-128"/>
                <a:ea typeface="Meiryo UI" panose="020B0604030504040204" pitchFamily="34" charset="-128"/>
              </a:rPr>
              <a:t>同士でも、単純な</a:t>
            </a:r>
            <a:r>
              <a:rPr lang="en-US" altLang="ja-JP" dirty="0">
                <a:solidFill>
                  <a:srgbClr val="FF0000"/>
                </a:solidFill>
                <a:latin typeface="Meiryo UI" panose="020B0604030504040204" pitchFamily="34" charset="-128"/>
                <a:ea typeface="Meiryo UI" panose="020B0604030504040204" pitchFamily="34" charset="-128"/>
              </a:rPr>
              <a:t>CNN</a:t>
            </a:r>
            <a:r>
              <a:rPr lang="ja-JP" altLang="en-US">
                <a:solidFill>
                  <a:srgbClr val="FF0000"/>
                </a:solidFill>
                <a:latin typeface="Meiryo UI" panose="020B0604030504040204" pitchFamily="34" charset="-128"/>
                <a:ea typeface="Meiryo UI" panose="020B0604030504040204" pitchFamily="34" charset="-128"/>
              </a:rPr>
              <a:t>モデル</a:t>
            </a:r>
            <a:r>
              <a:rPr lang="en-US" altLang="ja-JP" dirty="0">
                <a:solidFill>
                  <a:srgbClr val="FF0000"/>
                </a:solidFill>
                <a:latin typeface="Meiryo UI" panose="020B0604030504040204" pitchFamily="34" charset="-128"/>
                <a:ea typeface="Meiryo UI" panose="020B0604030504040204" pitchFamily="34" charset="-128"/>
              </a:rPr>
              <a:t>(ZF)</a:t>
            </a:r>
            <a:r>
              <a:rPr lang="ja-JP" altLang="en-US">
                <a:solidFill>
                  <a:srgbClr val="FF0000"/>
                </a:solidFill>
                <a:latin typeface="Meiryo UI" panose="020B0604030504040204" pitchFamily="34" charset="-128"/>
                <a:ea typeface="Meiryo UI" panose="020B0604030504040204" pitchFamily="34" charset="-128"/>
              </a:rPr>
              <a:t>の方が処理速度は速い</a:t>
            </a:r>
          </a:p>
        </p:txBody>
      </p:sp>
    </p:spTree>
    <p:extLst>
      <p:ext uri="{BB962C8B-B14F-4D97-AF65-F5344CB8AC3E}">
        <p14:creationId xmlns:p14="http://schemas.microsoft.com/office/powerpoint/2010/main" val="1037943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F2D5A6-A635-FA48-B71A-96B676003EDA}"/>
              </a:ext>
            </a:extLst>
          </p:cNvPr>
          <p:cNvSpPr>
            <a:spLocks noGrp="1"/>
          </p:cNvSpPr>
          <p:nvPr>
            <p:ph type="title"/>
          </p:nvPr>
        </p:nvSpPr>
        <p:spPr/>
        <p:txBody>
          <a:bodyPr/>
          <a:lstStyle/>
          <a:p>
            <a:r>
              <a:rPr kumimoji="1" lang="en-US" altLang="ja-JP" dirty="0"/>
              <a:t>5.Conclusion</a:t>
            </a:r>
            <a:endParaRPr kumimoji="1" lang="ja-JP" altLang="en-US"/>
          </a:p>
        </p:txBody>
      </p:sp>
      <p:sp>
        <p:nvSpPr>
          <p:cNvPr id="3" name="コンテンツ プレースホルダー 2">
            <a:extLst>
              <a:ext uri="{FF2B5EF4-FFF2-40B4-BE49-F238E27FC236}">
                <a16:creationId xmlns:a16="http://schemas.microsoft.com/office/drawing/2014/main" id="{EF0BDFB9-A6C9-C441-B9EC-C3B9D301FBAE}"/>
              </a:ext>
            </a:extLst>
          </p:cNvPr>
          <p:cNvSpPr>
            <a:spLocks noGrp="1"/>
          </p:cNvSpPr>
          <p:nvPr>
            <p:ph idx="1"/>
          </p:nvPr>
        </p:nvSpPr>
        <p:spPr/>
        <p:txBody>
          <a:bodyPr>
            <a:normAutofit/>
          </a:bodyPr>
          <a:lstStyle/>
          <a:p>
            <a:r>
              <a:rPr lang="en-US" altLang="ja-JP" sz="2000" dirty="0"/>
              <a:t>Region Proposal</a:t>
            </a:r>
            <a:r>
              <a:rPr lang="ja-JP" altLang="en-US" sz="2000"/>
              <a:t>もまとめた１つのネットワークへ</a:t>
            </a:r>
            <a:endParaRPr lang="en-US" altLang="ja-JP" sz="2000" dirty="0"/>
          </a:p>
          <a:p>
            <a:pPr marL="0" indent="0">
              <a:buNone/>
            </a:pPr>
            <a:endParaRPr lang="en-US" altLang="ja-JP" sz="2000" dirty="0"/>
          </a:p>
          <a:p>
            <a:r>
              <a:rPr lang="en-US" altLang="ja-JP" sz="2000" dirty="0"/>
              <a:t>End to End</a:t>
            </a:r>
            <a:r>
              <a:rPr lang="ja-JP" altLang="en-US" sz="2000"/>
              <a:t>で学習できるように</a:t>
            </a:r>
            <a:endParaRPr lang="en-US" altLang="ja-JP" sz="2000" dirty="0"/>
          </a:p>
          <a:p>
            <a:endParaRPr lang="en-US" altLang="ja-JP" sz="2000" dirty="0"/>
          </a:p>
          <a:p>
            <a:r>
              <a:rPr lang="en-US" altLang="ja-JP" sz="2000" dirty="0"/>
              <a:t>Faster R-CNN</a:t>
            </a:r>
            <a:r>
              <a:rPr lang="ja-JP" altLang="en-US" sz="2000"/>
              <a:t>に比べて処理速度</a:t>
            </a:r>
            <a:r>
              <a:rPr lang="en-US" altLang="ja-JP" sz="2000" dirty="0"/>
              <a:t>10</a:t>
            </a:r>
            <a:r>
              <a:rPr lang="ja-JP" altLang="en-US" sz="2000"/>
              <a:t>倍、精度で</a:t>
            </a:r>
            <a:r>
              <a:rPr lang="en-US" altLang="ja-JP" sz="2000" dirty="0"/>
              <a:t>3%</a:t>
            </a:r>
            <a:r>
              <a:rPr lang="ja-JP" altLang="en-US" sz="2000"/>
              <a:t>の</a:t>
            </a:r>
            <a:r>
              <a:rPr lang="en-US" altLang="ja-JP" sz="2000" dirty="0"/>
              <a:t>up</a:t>
            </a:r>
          </a:p>
          <a:p>
            <a:endParaRPr lang="en-US" altLang="ja-JP" sz="2000" dirty="0"/>
          </a:p>
          <a:p>
            <a:r>
              <a:rPr lang="en-US" altLang="ja-JP" sz="2000" dirty="0"/>
              <a:t>End to End</a:t>
            </a:r>
            <a:r>
              <a:rPr lang="ja-JP" altLang="en-US" sz="2000"/>
              <a:t>システムになり物体検出が</a:t>
            </a:r>
            <a:r>
              <a:rPr lang="en-US" altLang="ja-JP" sz="2000" dirty="0"/>
              <a:t>Two-stage</a:t>
            </a:r>
            <a:r>
              <a:rPr lang="ja-JP" altLang="en-US" sz="2000"/>
              <a:t>から</a:t>
            </a:r>
            <a:r>
              <a:rPr lang="en-US" altLang="ja-JP" sz="2000" dirty="0"/>
              <a:t>One-stage</a:t>
            </a:r>
            <a:r>
              <a:rPr lang="ja-JP" altLang="en-US" sz="2000"/>
              <a:t>時代に</a:t>
            </a:r>
          </a:p>
        </p:txBody>
      </p:sp>
      <p:sp>
        <p:nvSpPr>
          <p:cNvPr id="4" name="スライド番号プレースホルダー 3">
            <a:extLst>
              <a:ext uri="{FF2B5EF4-FFF2-40B4-BE49-F238E27FC236}">
                <a16:creationId xmlns:a16="http://schemas.microsoft.com/office/drawing/2014/main" id="{7EA30452-8D6A-C141-8759-31A31C87A5DA}"/>
              </a:ext>
            </a:extLst>
          </p:cNvPr>
          <p:cNvSpPr>
            <a:spLocks noGrp="1"/>
          </p:cNvSpPr>
          <p:nvPr>
            <p:ph type="sldNum" sz="quarter" idx="12"/>
          </p:nvPr>
        </p:nvSpPr>
        <p:spPr/>
        <p:txBody>
          <a:bodyPr/>
          <a:lstStyle/>
          <a:p>
            <a:fld id="{172565B8-42B1-C14D-81AD-0383236ADDEA}" type="slidenum">
              <a:rPr kumimoji="1" lang="ja-JP" altLang="en-US" smtClean="0"/>
              <a:t>41</a:t>
            </a:fld>
            <a:endParaRPr kumimoji="1" lang="ja-JP" altLang="en-US"/>
          </a:p>
        </p:txBody>
      </p:sp>
    </p:spTree>
    <p:extLst>
      <p:ext uri="{BB962C8B-B14F-4D97-AF65-F5344CB8AC3E}">
        <p14:creationId xmlns:p14="http://schemas.microsoft.com/office/powerpoint/2010/main" val="3745749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82EE3A-13E6-B443-B3B4-4ACC8831A2C0}"/>
              </a:ext>
            </a:extLst>
          </p:cNvPr>
          <p:cNvSpPr>
            <a:spLocks noGrp="1"/>
          </p:cNvSpPr>
          <p:nvPr>
            <p:ph type="title"/>
          </p:nvPr>
        </p:nvSpPr>
        <p:spPr/>
        <p:txBody>
          <a:bodyPr/>
          <a:lstStyle/>
          <a:p>
            <a:r>
              <a:rPr kumimoji="1" lang="en-US" altLang="ja-JP" dirty="0"/>
              <a:t>6.Additionals</a:t>
            </a:r>
            <a:endParaRPr kumimoji="1" lang="ja-JP" altLang="en-US"/>
          </a:p>
        </p:txBody>
      </p:sp>
      <p:pic>
        <p:nvPicPr>
          <p:cNvPr id="5" name="コンテンツ プレースホルダー 4">
            <a:extLst>
              <a:ext uri="{FF2B5EF4-FFF2-40B4-BE49-F238E27FC236}">
                <a16:creationId xmlns:a16="http://schemas.microsoft.com/office/drawing/2014/main" id="{BA5273A1-7988-3844-8094-7ABD9E44C0EA}"/>
              </a:ext>
            </a:extLst>
          </p:cNvPr>
          <p:cNvPicPr>
            <a:picLocks noGrp="1" noChangeAspect="1"/>
          </p:cNvPicPr>
          <p:nvPr>
            <p:ph idx="1"/>
          </p:nvPr>
        </p:nvPicPr>
        <p:blipFill>
          <a:blip r:embed="rId2"/>
          <a:stretch>
            <a:fillRect/>
          </a:stretch>
        </p:blipFill>
        <p:spPr>
          <a:xfrm>
            <a:off x="666978" y="1502411"/>
            <a:ext cx="7703820" cy="4853940"/>
          </a:xfrm>
          <a:prstGeom prst="rect">
            <a:avLst/>
          </a:prstGeom>
        </p:spPr>
      </p:pic>
      <p:sp>
        <p:nvSpPr>
          <p:cNvPr id="4" name="スライド番号プレースホルダー 3">
            <a:extLst>
              <a:ext uri="{FF2B5EF4-FFF2-40B4-BE49-F238E27FC236}">
                <a16:creationId xmlns:a16="http://schemas.microsoft.com/office/drawing/2014/main" id="{39B9B4FD-A0BF-E443-BB52-CF444EEFF3A1}"/>
              </a:ext>
            </a:extLst>
          </p:cNvPr>
          <p:cNvSpPr>
            <a:spLocks noGrp="1"/>
          </p:cNvSpPr>
          <p:nvPr>
            <p:ph type="sldNum" sz="quarter" idx="12"/>
          </p:nvPr>
        </p:nvSpPr>
        <p:spPr/>
        <p:txBody>
          <a:bodyPr/>
          <a:lstStyle/>
          <a:p>
            <a:fld id="{172565B8-42B1-C14D-81AD-0383236ADDEA}" type="slidenum">
              <a:rPr lang="ja-JP" altLang="en-US" smtClean="0"/>
              <a:pPr/>
              <a:t>42</a:t>
            </a:fld>
            <a:endParaRPr lang="ja-JP" altLang="en-US"/>
          </a:p>
        </p:txBody>
      </p:sp>
    </p:spTree>
    <p:extLst>
      <p:ext uri="{BB962C8B-B14F-4D97-AF65-F5344CB8AC3E}">
        <p14:creationId xmlns:p14="http://schemas.microsoft.com/office/powerpoint/2010/main" val="3949357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24B856-CA65-144C-85A6-022FB12E7C66}"/>
              </a:ext>
            </a:extLst>
          </p:cNvPr>
          <p:cNvSpPr>
            <a:spLocks noGrp="1"/>
          </p:cNvSpPr>
          <p:nvPr>
            <p:ph type="title"/>
          </p:nvPr>
        </p:nvSpPr>
        <p:spPr/>
        <p:txBody>
          <a:bodyPr/>
          <a:lstStyle/>
          <a:p>
            <a:r>
              <a:rPr kumimoji="1" lang="en-US" altLang="ja-JP" dirty="0"/>
              <a:t>1.Introduction</a:t>
            </a:r>
            <a:endParaRPr kumimoji="1" lang="ja-JP" altLang="en-US"/>
          </a:p>
        </p:txBody>
      </p:sp>
      <p:sp>
        <p:nvSpPr>
          <p:cNvPr id="3" name="コンテンツ プレースホルダー 2">
            <a:extLst>
              <a:ext uri="{FF2B5EF4-FFF2-40B4-BE49-F238E27FC236}">
                <a16:creationId xmlns:a16="http://schemas.microsoft.com/office/drawing/2014/main" id="{51B2204C-C9C8-D44C-9090-15D58621C5C6}"/>
              </a:ext>
            </a:extLst>
          </p:cNvPr>
          <p:cNvSpPr>
            <a:spLocks noGrp="1"/>
          </p:cNvSpPr>
          <p:nvPr>
            <p:ph idx="1"/>
          </p:nvPr>
        </p:nvSpPr>
        <p:spPr>
          <a:xfrm>
            <a:off x="400050" y="1799087"/>
            <a:ext cx="7886700" cy="3263504"/>
          </a:xfrm>
        </p:spPr>
        <p:txBody>
          <a:bodyPr/>
          <a:lstStyle/>
          <a:p>
            <a:r>
              <a:rPr lang="ja-JP" altLang="en-US" sz="2000"/>
              <a:t>物体検出の歴史</a:t>
            </a:r>
            <a:endParaRPr lang="en-US" altLang="ja-JP" sz="2000" dirty="0"/>
          </a:p>
          <a:p>
            <a:endParaRPr kumimoji="1" lang="ja-JP" altLang="en-US"/>
          </a:p>
        </p:txBody>
      </p:sp>
      <p:sp>
        <p:nvSpPr>
          <p:cNvPr id="4" name="スライド番号プレースホルダー 3">
            <a:extLst>
              <a:ext uri="{FF2B5EF4-FFF2-40B4-BE49-F238E27FC236}">
                <a16:creationId xmlns:a16="http://schemas.microsoft.com/office/drawing/2014/main" id="{2DD51AB6-828E-374D-9C3E-82B953883ED8}"/>
              </a:ext>
            </a:extLst>
          </p:cNvPr>
          <p:cNvSpPr>
            <a:spLocks noGrp="1"/>
          </p:cNvSpPr>
          <p:nvPr>
            <p:ph type="sldNum" sz="quarter" idx="12"/>
          </p:nvPr>
        </p:nvSpPr>
        <p:spPr/>
        <p:txBody>
          <a:bodyPr/>
          <a:lstStyle/>
          <a:p>
            <a:pPr defTabSz="685800">
              <a:defRPr/>
            </a:pPr>
            <a:fld id="{172565B8-42B1-C14D-81AD-0383236ADDEA}" type="slidenum">
              <a:rPr lang="ja-JP" altLang="en-US">
                <a:solidFill>
                  <a:prstClr val="black">
                    <a:tint val="75000"/>
                  </a:prstClr>
                </a:solidFill>
                <a:latin typeface="游ゴシック" panose="020F0502020204030204"/>
                <a:ea typeface="游ゴシック" panose="020B0400000000000000" pitchFamily="34" charset="-128"/>
              </a:rPr>
              <a:pPr defTabSz="685800">
                <a:defRPr/>
              </a:pPr>
              <a:t>4</a:t>
            </a:fld>
            <a:endParaRPr lang="ja-JP" altLang="en-US">
              <a:solidFill>
                <a:prstClr val="black">
                  <a:tint val="75000"/>
                </a:prstClr>
              </a:solidFill>
              <a:latin typeface="游ゴシック" panose="020F0502020204030204"/>
              <a:ea typeface="游ゴシック" panose="020B0400000000000000" pitchFamily="34" charset="-128"/>
            </a:endParaRPr>
          </a:p>
        </p:txBody>
      </p:sp>
      <p:graphicFrame>
        <p:nvGraphicFramePr>
          <p:cNvPr id="5" name="図表 4">
            <a:extLst>
              <a:ext uri="{FF2B5EF4-FFF2-40B4-BE49-F238E27FC236}">
                <a16:creationId xmlns:a16="http://schemas.microsoft.com/office/drawing/2014/main" id="{9DB3E3F8-21AE-0F4B-AC32-B932336F2D45}"/>
              </a:ext>
            </a:extLst>
          </p:cNvPr>
          <p:cNvGraphicFramePr/>
          <p:nvPr>
            <p:extLst/>
          </p:nvPr>
        </p:nvGraphicFramePr>
        <p:xfrm>
          <a:off x="236801" y="2518625"/>
          <a:ext cx="6096000" cy="3379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6751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24B856-CA65-144C-85A6-022FB12E7C66}"/>
              </a:ext>
            </a:extLst>
          </p:cNvPr>
          <p:cNvSpPr>
            <a:spLocks noGrp="1"/>
          </p:cNvSpPr>
          <p:nvPr>
            <p:ph type="title"/>
          </p:nvPr>
        </p:nvSpPr>
        <p:spPr/>
        <p:txBody>
          <a:bodyPr/>
          <a:lstStyle/>
          <a:p>
            <a:r>
              <a:rPr kumimoji="1" lang="en-US" altLang="ja-JP" dirty="0"/>
              <a:t>1.Introduction</a:t>
            </a:r>
            <a:endParaRPr kumimoji="1" lang="ja-JP" altLang="en-US"/>
          </a:p>
        </p:txBody>
      </p:sp>
      <p:sp>
        <p:nvSpPr>
          <p:cNvPr id="3" name="コンテンツ プレースホルダー 2">
            <a:extLst>
              <a:ext uri="{FF2B5EF4-FFF2-40B4-BE49-F238E27FC236}">
                <a16:creationId xmlns:a16="http://schemas.microsoft.com/office/drawing/2014/main" id="{51B2204C-C9C8-D44C-9090-15D58621C5C6}"/>
              </a:ext>
            </a:extLst>
          </p:cNvPr>
          <p:cNvSpPr>
            <a:spLocks noGrp="1"/>
          </p:cNvSpPr>
          <p:nvPr>
            <p:ph idx="1"/>
          </p:nvPr>
        </p:nvSpPr>
        <p:spPr>
          <a:xfrm>
            <a:off x="400050" y="1799087"/>
            <a:ext cx="7886700" cy="3263504"/>
          </a:xfrm>
        </p:spPr>
        <p:txBody>
          <a:bodyPr/>
          <a:lstStyle/>
          <a:p>
            <a:r>
              <a:rPr lang="ja-JP" altLang="en-US" sz="2000"/>
              <a:t>物体検出の歴史</a:t>
            </a:r>
            <a:endParaRPr lang="en-US" altLang="ja-JP" sz="2000" dirty="0"/>
          </a:p>
          <a:p>
            <a:endParaRPr kumimoji="1" lang="ja-JP" altLang="en-US"/>
          </a:p>
        </p:txBody>
      </p:sp>
      <p:sp>
        <p:nvSpPr>
          <p:cNvPr id="4" name="スライド番号プレースホルダー 3">
            <a:extLst>
              <a:ext uri="{FF2B5EF4-FFF2-40B4-BE49-F238E27FC236}">
                <a16:creationId xmlns:a16="http://schemas.microsoft.com/office/drawing/2014/main" id="{2DD51AB6-828E-374D-9C3E-82B953883ED8}"/>
              </a:ext>
            </a:extLst>
          </p:cNvPr>
          <p:cNvSpPr>
            <a:spLocks noGrp="1"/>
          </p:cNvSpPr>
          <p:nvPr>
            <p:ph type="sldNum" sz="quarter" idx="12"/>
          </p:nvPr>
        </p:nvSpPr>
        <p:spPr/>
        <p:txBody>
          <a:bodyPr/>
          <a:lstStyle/>
          <a:p>
            <a:pPr defTabSz="685800">
              <a:defRPr/>
            </a:pPr>
            <a:fld id="{172565B8-42B1-C14D-81AD-0383236ADDEA}" type="slidenum">
              <a:rPr lang="ja-JP" altLang="en-US">
                <a:solidFill>
                  <a:prstClr val="black">
                    <a:tint val="75000"/>
                  </a:prstClr>
                </a:solidFill>
                <a:latin typeface="游ゴシック" panose="020F0502020204030204"/>
                <a:ea typeface="游ゴシック" panose="020B0400000000000000" pitchFamily="34" charset="-128"/>
              </a:rPr>
              <a:pPr defTabSz="685800">
                <a:defRPr/>
              </a:pPr>
              <a:t>5</a:t>
            </a:fld>
            <a:endParaRPr lang="ja-JP" altLang="en-US">
              <a:solidFill>
                <a:prstClr val="black">
                  <a:tint val="75000"/>
                </a:prstClr>
              </a:solidFill>
              <a:latin typeface="游ゴシック" panose="020F0502020204030204"/>
              <a:ea typeface="游ゴシック" panose="020B0400000000000000" pitchFamily="34" charset="-128"/>
            </a:endParaRPr>
          </a:p>
        </p:txBody>
      </p:sp>
      <p:graphicFrame>
        <p:nvGraphicFramePr>
          <p:cNvPr id="5" name="図表 4">
            <a:extLst>
              <a:ext uri="{FF2B5EF4-FFF2-40B4-BE49-F238E27FC236}">
                <a16:creationId xmlns:a16="http://schemas.microsoft.com/office/drawing/2014/main" id="{9DB3E3F8-21AE-0F4B-AC32-B932336F2D45}"/>
              </a:ext>
            </a:extLst>
          </p:cNvPr>
          <p:cNvGraphicFramePr/>
          <p:nvPr>
            <p:extLst>
              <p:ext uri="{D42A27DB-BD31-4B8C-83A1-F6EECF244321}">
                <p14:modId xmlns:p14="http://schemas.microsoft.com/office/powerpoint/2010/main" val="443962293"/>
              </p:ext>
            </p:extLst>
          </p:nvPr>
        </p:nvGraphicFramePr>
        <p:xfrm>
          <a:off x="236801" y="2518625"/>
          <a:ext cx="6096000" cy="3379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右矢印 7">
            <a:extLst>
              <a:ext uri="{FF2B5EF4-FFF2-40B4-BE49-F238E27FC236}">
                <a16:creationId xmlns:a16="http://schemas.microsoft.com/office/drawing/2014/main" id="{4EA6C0AE-9212-F045-9D5E-9E21CC00A140}"/>
              </a:ext>
            </a:extLst>
          </p:cNvPr>
          <p:cNvSpPr/>
          <p:nvPr/>
        </p:nvSpPr>
        <p:spPr>
          <a:xfrm>
            <a:off x="6457950" y="2827717"/>
            <a:ext cx="525619" cy="260798"/>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accent6"/>
              </a:solidFill>
            </a:endParaRPr>
          </a:p>
        </p:txBody>
      </p:sp>
      <p:sp>
        <p:nvSpPr>
          <p:cNvPr id="9" name="テキスト ボックス 8">
            <a:extLst>
              <a:ext uri="{FF2B5EF4-FFF2-40B4-BE49-F238E27FC236}">
                <a16:creationId xmlns:a16="http://schemas.microsoft.com/office/drawing/2014/main" id="{B9C6E7E9-EE71-A940-8475-CAB5DAEB09C7}"/>
              </a:ext>
            </a:extLst>
          </p:cNvPr>
          <p:cNvSpPr txBox="1"/>
          <p:nvPr/>
        </p:nvSpPr>
        <p:spPr>
          <a:xfrm>
            <a:off x="6983569" y="2690409"/>
            <a:ext cx="2045753" cy="584775"/>
          </a:xfrm>
          <a:prstGeom prst="rect">
            <a:avLst/>
          </a:prstGeom>
          <a:noFill/>
        </p:spPr>
        <p:txBody>
          <a:bodyPr wrap="none" rtlCol="0">
            <a:spAutoFit/>
          </a:bodyPr>
          <a:lstStyle/>
          <a:p>
            <a:r>
              <a:rPr lang="en-US" altLang="ja-JP" sz="1600" dirty="0">
                <a:latin typeface="Meiryo UI" panose="020B0604030504040204" pitchFamily="34" charset="-128"/>
                <a:ea typeface="Meiryo UI" panose="020B0604030504040204" pitchFamily="34" charset="-128"/>
              </a:rPr>
              <a:t>Window</a:t>
            </a:r>
            <a:r>
              <a:rPr lang="ja-JP" altLang="en-US" sz="1600">
                <a:latin typeface="Meiryo UI" panose="020B0604030504040204" pitchFamily="34" charset="-128"/>
                <a:ea typeface="Meiryo UI" panose="020B0604030504040204" pitchFamily="34" charset="-128"/>
              </a:rPr>
              <a:t>ごとに計算を</a:t>
            </a:r>
            <a:endParaRPr lang="en-US" altLang="ja-JP" sz="1600" dirty="0">
              <a:latin typeface="Meiryo UI" panose="020B0604030504040204" pitchFamily="34" charset="-128"/>
              <a:ea typeface="Meiryo UI" panose="020B0604030504040204" pitchFamily="34" charset="-128"/>
            </a:endParaRPr>
          </a:p>
          <a:p>
            <a:r>
              <a:rPr lang="ja-JP" altLang="en-US" sz="1600">
                <a:latin typeface="Meiryo UI" panose="020B0604030504040204" pitchFamily="34" charset="-128"/>
                <a:ea typeface="Meiryo UI" panose="020B0604030504040204" pitchFamily="34" charset="-128"/>
              </a:rPr>
              <a:t>行うため計算量が膨大</a:t>
            </a:r>
          </a:p>
        </p:txBody>
      </p:sp>
    </p:spTree>
    <p:extLst>
      <p:ext uri="{BB962C8B-B14F-4D97-AF65-F5344CB8AC3E}">
        <p14:creationId xmlns:p14="http://schemas.microsoft.com/office/powerpoint/2010/main" val="881089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24B856-CA65-144C-85A6-022FB12E7C66}"/>
              </a:ext>
            </a:extLst>
          </p:cNvPr>
          <p:cNvSpPr>
            <a:spLocks noGrp="1"/>
          </p:cNvSpPr>
          <p:nvPr>
            <p:ph type="title"/>
          </p:nvPr>
        </p:nvSpPr>
        <p:spPr/>
        <p:txBody>
          <a:bodyPr/>
          <a:lstStyle/>
          <a:p>
            <a:r>
              <a:rPr kumimoji="1" lang="en-US" altLang="ja-JP" dirty="0"/>
              <a:t>1.Introduction</a:t>
            </a:r>
            <a:endParaRPr kumimoji="1" lang="ja-JP" altLang="en-US"/>
          </a:p>
        </p:txBody>
      </p:sp>
      <p:sp>
        <p:nvSpPr>
          <p:cNvPr id="3" name="コンテンツ プレースホルダー 2">
            <a:extLst>
              <a:ext uri="{FF2B5EF4-FFF2-40B4-BE49-F238E27FC236}">
                <a16:creationId xmlns:a16="http://schemas.microsoft.com/office/drawing/2014/main" id="{51B2204C-C9C8-D44C-9090-15D58621C5C6}"/>
              </a:ext>
            </a:extLst>
          </p:cNvPr>
          <p:cNvSpPr>
            <a:spLocks noGrp="1"/>
          </p:cNvSpPr>
          <p:nvPr>
            <p:ph idx="1"/>
          </p:nvPr>
        </p:nvSpPr>
        <p:spPr>
          <a:xfrm>
            <a:off x="400050" y="1799087"/>
            <a:ext cx="7886700" cy="3263504"/>
          </a:xfrm>
        </p:spPr>
        <p:txBody>
          <a:bodyPr/>
          <a:lstStyle/>
          <a:p>
            <a:r>
              <a:rPr lang="ja-JP" altLang="en-US" sz="2000"/>
              <a:t>物体検出の歴史</a:t>
            </a:r>
            <a:endParaRPr lang="en-US" altLang="ja-JP" sz="2000" dirty="0"/>
          </a:p>
          <a:p>
            <a:endParaRPr kumimoji="1" lang="ja-JP" altLang="en-US"/>
          </a:p>
        </p:txBody>
      </p:sp>
      <p:sp>
        <p:nvSpPr>
          <p:cNvPr id="4" name="スライド番号プレースホルダー 3">
            <a:extLst>
              <a:ext uri="{FF2B5EF4-FFF2-40B4-BE49-F238E27FC236}">
                <a16:creationId xmlns:a16="http://schemas.microsoft.com/office/drawing/2014/main" id="{2DD51AB6-828E-374D-9C3E-82B953883ED8}"/>
              </a:ext>
            </a:extLst>
          </p:cNvPr>
          <p:cNvSpPr>
            <a:spLocks noGrp="1"/>
          </p:cNvSpPr>
          <p:nvPr>
            <p:ph type="sldNum" sz="quarter" idx="12"/>
          </p:nvPr>
        </p:nvSpPr>
        <p:spPr/>
        <p:txBody>
          <a:bodyPr/>
          <a:lstStyle/>
          <a:p>
            <a:pPr defTabSz="685800">
              <a:defRPr/>
            </a:pPr>
            <a:fld id="{172565B8-42B1-C14D-81AD-0383236ADDEA}" type="slidenum">
              <a:rPr lang="ja-JP" altLang="en-US">
                <a:solidFill>
                  <a:prstClr val="black">
                    <a:tint val="75000"/>
                  </a:prstClr>
                </a:solidFill>
                <a:latin typeface="游ゴシック" panose="020F0502020204030204"/>
                <a:ea typeface="游ゴシック" panose="020B0400000000000000" pitchFamily="34" charset="-128"/>
              </a:rPr>
              <a:pPr defTabSz="685800">
                <a:defRPr/>
              </a:pPr>
              <a:t>6</a:t>
            </a:fld>
            <a:endParaRPr lang="ja-JP" altLang="en-US">
              <a:solidFill>
                <a:prstClr val="black">
                  <a:tint val="75000"/>
                </a:prstClr>
              </a:solidFill>
              <a:latin typeface="游ゴシック" panose="020F0502020204030204"/>
              <a:ea typeface="游ゴシック" panose="020B0400000000000000" pitchFamily="34" charset="-128"/>
            </a:endParaRPr>
          </a:p>
        </p:txBody>
      </p:sp>
      <p:graphicFrame>
        <p:nvGraphicFramePr>
          <p:cNvPr id="5" name="図表 4">
            <a:extLst>
              <a:ext uri="{FF2B5EF4-FFF2-40B4-BE49-F238E27FC236}">
                <a16:creationId xmlns:a16="http://schemas.microsoft.com/office/drawing/2014/main" id="{9DB3E3F8-21AE-0F4B-AC32-B932336F2D45}"/>
              </a:ext>
            </a:extLst>
          </p:cNvPr>
          <p:cNvGraphicFramePr/>
          <p:nvPr>
            <p:extLst/>
          </p:nvPr>
        </p:nvGraphicFramePr>
        <p:xfrm>
          <a:off x="236801" y="2518625"/>
          <a:ext cx="6096000" cy="3379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右矢印 7">
            <a:extLst>
              <a:ext uri="{FF2B5EF4-FFF2-40B4-BE49-F238E27FC236}">
                <a16:creationId xmlns:a16="http://schemas.microsoft.com/office/drawing/2014/main" id="{4EA6C0AE-9212-F045-9D5E-9E21CC00A140}"/>
              </a:ext>
            </a:extLst>
          </p:cNvPr>
          <p:cNvSpPr/>
          <p:nvPr/>
        </p:nvSpPr>
        <p:spPr>
          <a:xfrm>
            <a:off x="6457950" y="2827717"/>
            <a:ext cx="525619" cy="260798"/>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accent6"/>
              </a:solidFill>
            </a:endParaRPr>
          </a:p>
        </p:txBody>
      </p:sp>
      <p:sp>
        <p:nvSpPr>
          <p:cNvPr id="9" name="テキスト ボックス 8">
            <a:extLst>
              <a:ext uri="{FF2B5EF4-FFF2-40B4-BE49-F238E27FC236}">
                <a16:creationId xmlns:a16="http://schemas.microsoft.com/office/drawing/2014/main" id="{B9C6E7E9-EE71-A940-8475-CAB5DAEB09C7}"/>
              </a:ext>
            </a:extLst>
          </p:cNvPr>
          <p:cNvSpPr txBox="1"/>
          <p:nvPr/>
        </p:nvSpPr>
        <p:spPr>
          <a:xfrm>
            <a:off x="6967661" y="2672825"/>
            <a:ext cx="2045753" cy="584775"/>
          </a:xfrm>
          <a:prstGeom prst="rect">
            <a:avLst/>
          </a:prstGeom>
          <a:noFill/>
        </p:spPr>
        <p:txBody>
          <a:bodyPr wrap="none" rtlCol="0">
            <a:spAutoFit/>
          </a:bodyPr>
          <a:lstStyle/>
          <a:p>
            <a:r>
              <a:rPr lang="en-US" altLang="ja-JP" sz="1600" dirty="0">
                <a:latin typeface="Meiryo UI" panose="020B0604030504040204" pitchFamily="34" charset="-128"/>
                <a:ea typeface="Meiryo UI" panose="020B0604030504040204" pitchFamily="34" charset="-128"/>
              </a:rPr>
              <a:t>Window</a:t>
            </a:r>
            <a:r>
              <a:rPr lang="ja-JP" altLang="en-US" sz="1600">
                <a:latin typeface="Meiryo UI" panose="020B0604030504040204" pitchFamily="34" charset="-128"/>
                <a:ea typeface="Meiryo UI" panose="020B0604030504040204" pitchFamily="34" charset="-128"/>
              </a:rPr>
              <a:t>ごとに計算を</a:t>
            </a:r>
            <a:endParaRPr lang="en-US" altLang="ja-JP" sz="1600" dirty="0">
              <a:latin typeface="Meiryo UI" panose="020B0604030504040204" pitchFamily="34" charset="-128"/>
              <a:ea typeface="Meiryo UI" panose="020B0604030504040204" pitchFamily="34" charset="-128"/>
            </a:endParaRPr>
          </a:p>
          <a:p>
            <a:r>
              <a:rPr lang="ja-JP" altLang="en-US" sz="1600">
                <a:latin typeface="Meiryo UI" panose="020B0604030504040204" pitchFamily="34" charset="-128"/>
                <a:ea typeface="Meiryo UI" panose="020B0604030504040204" pitchFamily="34" charset="-128"/>
              </a:rPr>
              <a:t>行うため計算量が膨大</a:t>
            </a:r>
          </a:p>
        </p:txBody>
      </p:sp>
      <p:sp>
        <p:nvSpPr>
          <p:cNvPr id="6" name="正方形/長方形 5">
            <a:extLst>
              <a:ext uri="{FF2B5EF4-FFF2-40B4-BE49-F238E27FC236}">
                <a16:creationId xmlns:a16="http://schemas.microsoft.com/office/drawing/2014/main" id="{C2A8C85B-D42C-7648-AF55-17C2BB7B2884}"/>
              </a:ext>
            </a:extLst>
          </p:cNvPr>
          <p:cNvSpPr/>
          <p:nvPr/>
        </p:nvSpPr>
        <p:spPr>
          <a:xfrm>
            <a:off x="6911182" y="3838950"/>
            <a:ext cx="4572000" cy="584775"/>
          </a:xfrm>
          <a:prstGeom prst="rect">
            <a:avLst/>
          </a:prstGeom>
        </p:spPr>
        <p:txBody>
          <a:bodyPr>
            <a:spAutoFit/>
          </a:bodyPr>
          <a:lstStyle/>
          <a:p>
            <a:r>
              <a:rPr lang="ja-JP" altLang="en-US" sz="1600">
                <a:latin typeface="Meiryo UI" panose="020B0604030504040204" pitchFamily="34" charset="-128"/>
                <a:ea typeface="Meiryo UI" panose="020B0604030504040204" pitchFamily="34" charset="-128"/>
              </a:rPr>
              <a:t>検出タスクがボトルネック</a:t>
            </a:r>
            <a:endParaRPr lang="en-US" altLang="ja-JP" sz="1600" dirty="0">
              <a:latin typeface="Meiryo UI" panose="020B0604030504040204" pitchFamily="34" charset="-128"/>
              <a:ea typeface="Meiryo UI" panose="020B0604030504040204" pitchFamily="34" charset="-128"/>
            </a:endParaRPr>
          </a:p>
          <a:p>
            <a:r>
              <a:rPr lang="ja-JP" altLang="en-US" sz="1600">
                <a:latin typeface="Meiryo UI" panose="020B0604030504040204" pitchFamily="34" charset="-128"/>
                <a:ea typeface="Meiryo UI" panose="020B0604030504040204" pitchFamily="34" charset="-128"/>
              </a:rPr>
              <a:t>学習を個別に行う必要有</a:t>
            </a:r>
          </a:p>
        </p:txBody>
      </p:sp>
      <p:sp>
        <p:nvSpPr>
          <p:cNvPr id="10" name="右矢印 9">
            <a:extLst>
              <a:ext uri="{FF2B5EF4-FFF2-40B4-BE49-F238E27FC236}">
                <a16:creationId xmlns:a16="http://schemas.microsoft.com/office/drawing/2014/main" id="{424DEDAC-A2B6-4442-974C-E8741B74EB25}"/>
              </a:ext>
            </a:extLst>
          </p:cNvPr>
          <p:cNvSpPr/>
          <p:nvPr/>
        </p:nvSpPr>
        <p:spPr>
          <a:xfrm>
            <a:off x="6455851" y="3986746"/>
            <a:ext cx="525619" cy="260798"/>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accent6"/>
              </a:solidFill>
            </a:endParaRPr>
          </a:p>
        </p:txBody>
      </p:sp>
    </p:spTree>
    <p:extLst>
      <p:ext uri="{BB962C8B-B14F-4D97-AF65-F5344CB8AC3E}">
        <p14:creationId xmlns:p14="http://schemas.microsoft.com/office/powerpoint/2010/main" val="3781787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1E017C-D5D8-B243-98D3-C29B01B54776}"/>
              </a:ext>
            </a:extLst>
          </p:cNvPr>
          <p:cNvSpPr>
            <a:spLocks noGrp="1"/>
          </p:cNvSpPr>
          <p:nvPr>
            <p:ph type="title"/>
          </p:nvPr>
        </p:nvSpPr>
        <p:spPr/>
        <p:txBody>
          <a:bodyPr/>
          <a:lstStyle/>
          <a:p>
            <a:r>
              <a:rPr kumimoji="1" lang="en-US" altLang="ja-JP" dirty="0"/>
              <a:t>1.Introduction</a:t>
            </a:r>
            <a:endParaRPr kumimoji="1" lang="ja-JP" altLang="en-US"/>
          </a:p>
        </p:txBody>
      </p:sp>
      <p:sp>
        <p:nvSpPr>
          <p:cNvPr id="3" name="コンテンツ プレースホルダー 2">
            <a:extLst>
              <a:ext uri="{FF2B5EF4-FFF2-40B4-BE49-F238E27FC236}">
                <a16:creationId xmlns:a16="http://schemas.microsoft.com/office/drawing/2014/main" id="{E020C88F-C1DD-9444-A097-D50777A93216}"/>
              </a:ext>
            </a:extLst>
          </p:cNvPr>
          <p:cNvSpPr>
            <a:spLocks noGrp="1"/>
          </p:cNvSpPr>
          <p:nvPr>
            <p:ph idx="1"/>
          </p:nvPr>
        </p:nvSpPr>
        <p:spPr/>
        <p:txBody>
          <a:bodyPr>
            <a:normAutofit/>
          </a:bodyPr>
          <a:lstStyle/>
          <a:p>
            <a:r>
              <a:rPr lang="en-US" altLang="ja-JP" sz="2000" dirty="0"/>
              <a:t>R-CNN</a:t>
            </a:r>
            <a:r>
              <a:rPr lang="ja-JP" altLang="en-US" sz="2000"/>
              <a:t>系手法の概要</a:t>
            </a:r>
            <a:endParaRPr lang="en-US" altLang="ja-JP" sz="2000" dirty="0"/>
          </a:p>
          <a:p>
            <a:endParaRPr lang="ja-JP" altLang="en-US" sz="1800"/>
          </a:p>
        </p:txBody>
      </p:sp>
      <p:sp>
        <p:nvSpPr>
          <p:cNvPr id="4" name="スライド番号プレースホルダー 3">
            <a:extLst>
              <a:ext uri="{FF2B5EF4-FFF2-40B4-BE49-F238E27FC236}">
                <a16:creationId xmlns:a16="http://schemas.microsoft.com/office/drawing/2014/main" id="{6CD5B9D7-48FB-C644-8F7B-A1BB1A2DDBC1}"/>
              </a:ext>
            </a:extLst>
          </p:cNvPr>
          <p:cNvSpPr>
            <a:spLocks noGrp="1"/>
          </p:cNvSpPr>
          <p:nvPr>
            <p:ph type="sldNum" sz="quarter" idx="12"/>
          </p:nvPr>
        </p:nvSpPr>
        <p:spPr/>
        <p:txBody>
          <a:bodyPr/>
          <a:lstStyle/>
          <a:p>
            <a:fld id="{172565B8-42B1-C14D-81AD-0383236ADDEA}" type="slidenum">
              <a:rPr kumimoji="1" lang="ja-JP" altLang="en-US" smtClean="0"/>
              <a:t>7</a:t>
            </a:fld>
            <a:endParaRPr kumimoji="1" lang="ja-JP" altLang="en-US"/>
          </a:p>
        </p:txBody>
      </p:sp>
      <p:graphicFrame>
        <p:nvGraphicFramePr>
          <p:cNvPr id="6" name="表 5">
            <a:extLst>
              <a:ext uri="{FF2B5EF4-FFF2-40B4-BE49-F238E27FC236}">
                <a16:creationId xmlns:a16="http://schemas.microsoft.com/office/drawing/2014/main" id="{0E6C8E4C-203A-2E4A-8029-C795C5C05745}"/>
              </a:ext>
            </a:extLst>
          </p:cNvPr>
          <p:cNvGraphicFramePr>
            <a:graphicFrameLocks noGrp="1"/>
          </p:cNvGraphicFramePr>
          <p:nvPr>
            <p:extLst>
              <p:ext uri="{D42A27DB-BD31-4B8C-83A1-F6EECF244321}">
                <p14:modId xmlns:p14="http://schemas.microsoft.com/office/powerpoint/2010/main" val="2852571160"/>
              </p:ext>
            </p:extLst>
          </p:nvPr>
        </p:nvGraphicFramePr>
        <p:xfrm>
          <a:off x="628650" y="4397589"/>
          <a:ext cx="7886700" cy="1908869"/>
        </p:xfrm>
        <a:graphic>
          <a:graphicData uri="http://schemas.openxmlformats.org/drawingml/2006/table">
            <a:tbl>
              <a:tblPr firstRow="1" bandRow="1">
                <a:tableStyleId>{2D5ABB26-0587-4C30-8999-92F81FD0307C}</a:tableStyleId>
              </a:tblPr>
              <a:tblGrid>
                <a:gridCol w="1971675">
                  <a:extLst>
                    <a:ext uri="{9D8B030D-6E8A-4147-A177-3AD203B41FA5}">
                      <a16:colId xmlns:a16="http://schemas.microsoft.com/office/drawing/2014/main" val="137601367"/>
                    </a:ext>
                  </a:extLst>
                </a:gridCol>
                <a:gridCol w="1971675">
                  <a:extLst>
                    <a:ext uri="{9D8B030D-6E8A-4147-A177-3AD203B41FA5}">
                      <a16:colId xmlns:a16="http://schemas.microsoft.com/office/drawing/2014/main" val="3674142924"/>
                    </a:ext>
                  </a:extLst>
                </a:gridCol>
                <a:gridCol w="1971675">
                  <a:extLst>
                    <a:ext uri="{9D8B030D-6E8A-4147-A177-3AD203B41FA5}">
                      <a16:colId xmlns:a16="http://schemas.microsoft.com/office/drawing/2014/main" val="915894723"/>
                    </a:ext>
                  </a:extLst>
                </a:gridCol>
                <a:gridCol w="1971675">
                  <a:extLst>
                    <a:ext uri="{9D8B030D-6E8A-4147-A177-3AD203B41FA5}">
                      <a16:colId xmlns:a16="http://schemas.microsoft.com/office/drawing/2014/main" val="954743279"/>
                    </a:ext>
                  </a:extLst>
                </a:gridCol>
              </a:tblGrid>
              <a:tr h="499083">
                <a:tc>
                  <a:txBody>
                    <a:bodyPr/>
                    <a:lstStyle/>
                    <a:p>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latin typeface="Meiryo UI" panose="020B0604030504040204" pitchFamily="34" charset="-128"/>
                          <a:ea typeface="Meiryo UI" panose="020B0604030504040204" pitchFamily="34" charset="-128"/>
                        </a:rPr>
                        <a:t>R-CNN</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latin typeface="Meiryo UI" panose="020B0604030504040204" pitchFamily="34" charset="-128"/>
                          <a:ea typeface="Meiryo UI" panose="020B0604030504040204" pitchFamily="34" charset="-128"/>
                        </a:rPr>
                        <a:t>Fast R-CNN</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latin typeface="Meiryo UI" panose="020B0604030504040204" pitchFamily="34" charset="-128"/>
                          <a:ea typeface="Meiryo UI" panose="020B0604030504040204" pitchFamily="34" charset="-128"/>
                        </a:rPr>
                        <a:t>Faster R-CNN</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8129450"/>
                  </a:ext>
                </a:extLst>
              </a:tr>
              <a:tr h="426763">
                <a:tc>
                  <a:txBody>
                    <a:bodyPr/>
                    <a:lstStyle/>
                    <a:p>
                      <a:r>
                        <a:rPr kumimoji="1" lang="en-US" altLang="ja-JP" sz="1600" dirty="0">
                          <a:latin typeface="Meiryo UI" panose="020B0604030504040204" pitchFamily="34" charset="-128"/>
                          <a:ea typeface="Meiryo UI" panose="020B0604030504040204" pitchFamily="34" charset="-128"/>
                        </a:rPr>
                        <a:t>Test time per image</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latin typeface="Meiryo UI" panose="020B0604030504040204" pitchFamily="34" charset="-128"/>
                          <a:ea typeface="Meiryo UI" panose="020B0604030504040204" pitchFamily="34" charset="-128"/>
                        </a:rPr>
                        <a:t>50 seconds</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latin typeface="Meiryo UI" panose="020B0604030504040204" pitchFamily="34" charset="-128"/>
                          <a:ea typeface="Meiryo UI" panose="020B0604030504040204" pitchFamily="34" charset="-128"/>
                        </a:rPr>
                        <a:t>2seconds</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latin typeface="Meiryo UI" panose="020B0604030504040204" pitchFamily="34" charset="-128"/>
                          <a:ea typeface="Meiryo UI" panose="020B0604030504040204" pitchFamily="34" charset="-128"/>
                        </a:rPr>
                        <a:t>0.2seconds</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2273801"/>
                  </a:ext>
                </a:extLst>
              </a:tr>
              <a:tr h="426763">
                <a:tc>
                  <a:txBody>
                    <a:bodyPr/>
                    <a:lstStyle/>
                    <a:p>
                      <a:r>
                        <a:rPr kumimoji="1" lang="en-US" altLang="ja-JP" sz="1600" dirty="0">
                          <a:latin typeface="Meiryo UI" panose="020B0604030504040204" pitchFamily="34" charset="-128"/>
                          <a:ea typeface="Meiryo UI" panose="020B0604030504040204" pitchFamily="34" charset="-128"/>
                        </a:rPr>
                        <a:t>Speed up</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latin typeface="Meiryo UI" panose="020B0604030504040204" pitchFamily="34" charset="-128"/>
                          <a:ea typeface="Meiryo UI" panose="020B0604030504040204" pitchFamily="34" charset="-128"/>
                        </a:rPr>
                        <a:t>1</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latin typeface="Meiryo UI" panose="020B0604030504040204" pitchFamily="34" charset="-128"/>
                          <a:ea typeface="Meiryo UI" panose="020B0604030504040204" pitchFamily="34" charset="-128"/>
                        </a:rPr>
                        <a:t>25</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latin typeface="Meiryo UI" panose="020B0604030504040204" pitchFamily="34" charset="-128"/>
                          <a:ea typeface="Meiryo UI" panose="020B0604030504040204" pitchFamily="34" charset="-128"/>
                        </a:rPr>
                        <a:t>250</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7466085"/>
                  </a:ext>
                </a:extLst>
              </a:tr>
              <a:tr h="426763">
                <a:tc>
                  <a:txBody>
                    <a:bodyPr/>
                    <a:lstStyle/>
                    <a:p>
                      <a:r>
                        <a:rPr kumimoji="1" lang="en-US" altLang="ja-JP" sz="1600" dirty="0" err="1">
                          <a:latin typeface="Meiryo UI" panose="020B0604030504040204" pitchFamily="34" charset="-128"/>
                          <a:ea typeface="Meiryo UI" panose="020B0604030504040204" pitchFamily="34" charset="-128"/>
                        </a:rPr>
                        <a:t>mAP</a:t>
                      </a:r>
                      <a:r>
                        <a:rPr kumimoji="1" lang="en-US" altLang="ja-JP" sz="1600" dirty="0">
                          <a:latin typeface="Meiryo UI" panose="020B0604030504040204" pitchFamily="34" charset="-128"/>
                          <a:ea typeface="Meiryo UI" panose="020B0604030504040204" pitchFamily="34" charset="-128"/>
                        </a:rPr>
                        <a:t>(VOC 2017)</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latin typeface="Meiryo UI" panose="020B0604030504040204" pitchFamily="34" charset="-128"/>
                          <a:ea typeface="Meiryo UI" panose="020B0604030504040204" pitchFamily="34" charset="-128"/>
                        </a:rPr>
                        <a:t>66.0%</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latin typeface="Meiryo UI" panose="020B0604030504040204" pitchFamily="34" charset="-128"/>
                          <a:ea typeface="Meiryo UI" panose="020B0604030504040204" pitchFamily="34" charset="-128"/>
                        </a:rPr>
                        <a:t>66.9%</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latin typeface="Meiryo UI" panose="020B0604030504040204" pitchFamily="34" charset="-128"/>
                          <a:ea typeface="Meiryo UI" panose="020B0604030504040204" pitchFamily="34" charset="-128"/>
                        </a:rPr>
                        <a:t>69.9%</a:t>
                      </a:r>
                      <a:endParaRPr kumimoji="1" lang="ja-JP" altLang="en-US" sz="1600">
                        <a:latin typeface="Meiryo UI" panose="020B0604030504040204" pitchFamily="34" charset="-128"/>
                        <a:ea typeface="Meiryo UI" panose="020B0604030504040204" pitchFamily="34" charset="-128"/>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5770363"/>
                  </a:ext>
                </a:extLst>
              </a:tr>
            </a:tbl>
          </a:graphicData>
        </a:graphic>
      </p:graphicFrame>
      <p:pic>
        <p:nvPicPr>
          <p:cNvPr id="7" name="図 6">
            <a:extLst>
              <a:ext uri="{FF2B5EF4-FFF2-40B4-BE49-F238E27FC236}">
                <a16:creationId xmlns:a16="http://schemas.microsoft.com/office/drawing/2014/main" id="{A19D88E8-76AC-624E-A699-5E7E39366C61}"/>
              </a:ext>
            </a:extLst>
          </p:cNvPr>
          <p:cNvPicPr>
            <a:picLocks noChangeAspect="1"/>
          </p:cNvPicPr>
          <p:nvPr/>
        </p:nvPicPr>
        <p:blipFill>
          <a:blip r:embed="rId2"/>
          <a:stretch>
            <a:fillRect/>
          </a:stretch>
        </p:blipFill>
        <p:spPr>
          <a:xfrm>
            <a:off x="796482" y="2557262"/>
            <a:ext cx="2761714" cy="1705788"/>
          </a:xfrm>
          <a:prstGeom prst="rect">
            <a:avLst/>
          </a:prstGeom>
        </p:spPr>
      </p:pic>
      <p:pic>
        <p:nvPicPr>
          <p:cNvPr id="8" name="図 7">
            <a:extLst>
              <a:ext uri="{FF2B5EF4-FFF2-40B4-BE49-F238E27FC236}">
                <a16:creationId xmlns:a16="http://schemas.microsoft.com/office/drawing/2014/main" id="{E0720C6E-213B-F148-B2B0-6301B711F28D}"/>
              </a:ext>
            </a:extLst>
          </p:cNvPr>
          <p:cNvPicPr>
            <a:picLocks noChangeAspect="1"/>
          </p:cNvPicPr>
          <p:nvPr/>
        </p:nvPicPr>
        <p:blipFill>
          <a:blip r:embed="rId3"/>
          <a:stretch>
            <a:fillRect/>
          </a:stretch>
        </p:blipFill>
        <p:spPr>
          <a:xfrm>
            <a:off x="3726025" y="2557262"/>
            <a:ext cx="2731925" cy="1705788"/>
          </a:xfrm>
          <a:prstGeom prst="rect">
            <a:avLst/>
          </a:prstGeom>
        </p:spPr>
      </p:pic>
      <p:pic>
        <p:nvPicPr>
          <p:cNvPr id="9" name="図 8">
            <a:extLst>
              <a:ext uri="{FF2B5EF4-FFF2-40B4-BE49-F238E27FC236}">
                <a16:creationId xmlns:a16="http://schemas.microsoft.com/office/drawing/2014/main" id="{B6DEF4CF-93BF-F144-AA13-8E483ABC53B0}"/>
              </a:ext>
            </a:extLst>
          </p:cNvPr>
          <p:cNvPicPr>
            <a:picLocks noChangeAspect="1"/>
          </p:cNvPicPr>
          <p:nvPr/>
        </p:nvPicPr>
        <p:blipFill rotWithShape="1">
          <a:blip r:embed="rId4"/>
          <a:srcRect b="13463"/>
          <a:stretch/>
        </p:blipFill>
        <p:spPr>
          <a:xfrm>
            <a:off x="6496050" y="2274985"/>
            <a:ext cx="2019300" cy="1961739"/>
          </a:xfrm>
          <a:prstGeom prst="rect">
            <a:avLst/>
          </a:prstGeom>
        </p:spPr>
      </p:pic>
    </p:spTree>
    <p:extLst>
      <p:ext uri="{BB962C8B-B14F-4D97-AF65-F5344CB8AC3E}">
        <p14:creationId xmlns:p14="http://schemas.microsoft.com/office/powerpoint/2010/main" val="3581827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3DF00-8046-E844-BB94-77A1AD1E80D3}"/>
              </a:ext>
            </a:extLst>
          </p:cNvPr>
          <p:cNvSpPr>
            <a:spLocks noGrp="1"/>
          </p:cNvSpPr>
          <p:nvPr>
            <p:ph type="title"/>
          </p:nvPr>
        </p:nvSpPr>
        <p:spPr/>
        <p:txBody>
          <a:bodyPr/>
          <a:lstStyle/>
          <a:p>
            <a:r>
              <a:rPr kumimoji="1" lang="en-US" altLang="ja-JP" dirty="0"/>
              <a:t>1.Introduction</a:t>
            </a:r>
            <a:endParaRPr kumimoji="1" lang="ja-JP" altLang="en-US"/>
          </a:p>
        </p:txBody>
      </p:sp>
      <p:sp>
        <p:nvSpPr>
          <p:cNvPr id="3" name="コンテンツ プレースホルダー 2">
            <a:extLst>
              <a:ext uri="{FF2B5EF4-FFF2-40B4-BE49-F238E27FC236}">
                <a16:creationId xmlns:a16="http://schemas.microsoft.com/office/drawing/2014/main" id="{2795164C-DBEA-E34D-B045-1D284422EAF8}"/>
              </a:ext>
            </a:extLst>
          </p:cNvPr>
          <p:cNvSpPr>
            <a:spLocks noGrp="1"/>
          </p:cNvSpPr>
          <p:nvPr>
            <p:ph idx="1"/>
          </p:nvPr>
        </p:nvSpPr>
        <p:spPr/>
        <p:txBody>
          <a:bodyPr>
            <a:normAutofit/>
          </a:bodyPr>
          <a:lstStyle/>
          <a:p>
            <a:r>
              <a:rPr lang="en-US" altLang="ja-JP" sz="2000" dirty="0"/>
              <a:t>R-CNN(Region based CNN)</a:t>
            </a:r>
            <a:br>
              <a:rPr lang="en-US" altLang="ja-JP" sz="2000" dirty="0"/>
            </a:br>
            <a:endParaRPr lang="en-US" altLang="ja-JP" sz="2000" dirty="0"/>
          </a:p>
        </p:txBody>
      </p:sp>
      <p:sp>
        <p:nvSpPr>
          <p:cNvPr id="4" name="スライド番号プレースホルダー 3">
            <a:extLst>
              <a:ext uri="{FF2B5EF4-FFF2-40B4-BE49-F238E27FC236}">
                <a16:creationId xmlns:a16="http://schemas.microsoft.com/office/drawing/2014/main" id="{2B9B92EA-09CD-9A40-BEFE-B7C7D4AB6BA8}"/>
              </a:ext>
            </a:extLst>
          </p:cNvPr>
          <p:cNvSpPr>
            <a:spLocks noGrp="1"/>
          </p:cNvSpPr>
          <p:nvPr>
            <p:ph type="sldNum" sz="quarter" idx="12"/>
          </p:nvPr>
        </p:nvSpPr>
        <p:spPr/>
        <p:txBody>
          <a:bodyPr/>
          <a:lstStyle/>
          <a:p>
            <a:fld id="{172565B8-42B1-C14D-81AD-0383236ADDEA}" type="slidenum">
              <a:rPr kumimoji="1" lang="ja-JP" altLang="en-US" smtClean="0"/>
              <a:t>8</a:t>
            </a:fld>
            <a:endParaRPr kumimoji="1" lang="ja-JP" altLang="en-US"/>
          </a:p>
        </p:txBody>
      </p:sp>
      <p:pic>
        <p:nvPicPr>
          <p:cNvPr id="5" name="図 4">
            <a:extLst>
              <a:ext uri="{FF2B5EF4-FFF2-40B4-BE49-F238E27FC236}">
                <a16:creationId xmlns:a16="http://schemas.microsoft.com/office/drawing/2014/main" id="{F701B953-4FC3-3547-A89F-2F70DBD0015C}"/>
              </a:ext>
            </a:extLst>
          </p:cNvPr>
          <p:cNvPicPr>
            <a:picLocks noChangeAspect="1"/>
          </p:cNvPicPr>
          <p:nvPr/>
        </p:nvPicPr>
        <p:blipFill>
          <a:blip r:embed="rId2"/>
          <a:stretch>
            <a:fillRect/>
          </a:stretch>
        </p:blipFill>
        <p:spPr>
          <a:xfrm>
            <a:off x="695325" y="2454587"/>
            <a:ext cx="7753350" cy="2095500"/>
          </a:xfrm>
          <a:prstGeom prst="rect">
            <a:avLst/>
          </a:prstGeom>
        </p:spPr>
      </p:pic>
      <p:sp>
        <p:nvSpPr>
          <p:cNvPr id="6" name="テキスト ボックス 5">
            <a:extLst>
              <a:ext uri="{FF2B5EF4-FFF2-40B4-BE49-F238E27FC236}">
                <a16:creationId xmlns:a16="http://schemas.microsoft.com/office/drawing/2014/main" id="{C1C10A2C-696C-2149-BB3C-5220598B83C9}"/>
              </a:ext>
            </a:extLst>
          </p:cNvPr>
          <p:cNvSpPr txBox="1"/>
          <p:nvPr/>
        </p:nvSpPr>
        <p:spPr>
          <a:xfrm>
            <a:off x="469986" y="4597931"/>
            <a:ext cx="7488845" cy="1531188"/>
          </a:xfrm>
          <a:prstGeom prst="rect">
            <a:avLst/>
          </a:prstGeom>
          <a:noFill/>
        </p:spPr>
        <p:txBody>
          <a:bodyPr wrap="none" rtlCol="0">
            <a:spAutoFit/>
          </a:bodyPr>
          <a:lstStyle/>
          <a:p>
            <a:r>
              <a:rPr lang="en-US" altLang="ja-JP" sz="1600" dirty="0">
                <a:latin typeface="Meiryo UI" panose="020B0604030504040204" pitchFamily="34" charset="-128"/>
                <a:ea typeface="Meiryo UI" panose="020B0604030504040204" pitchFamily="34" charset="-128"/>
              </a:rPr>
              <a:t>1.</a:t>
            </a:r>
            <a:r>
              <a:rPr lang="ja-JP" altLang="en-US" sz="1600">
                <a:latin typeface="Meiryo UI" panose="020B0604030504040204" pitchFamily="34" charset="-128"/>
                <a:ea typeface="Meiryo UI" panose="020B0604030504040204" pitchFamily="34" charset="-128"/>
              </a:rPr>
              <a:t>入力画像に対して</a:t>
            </a:r>
            <a:br>
              <a:rPr lang="en-US" altLang="ja-JP" sz="1600" dirty="0">
                <a:latin typeface="Meiryo UI" panose="020B0604030504040204" pitchFamily="34" charset="-128"/>
                <a:ea typeface="Meiryo UI" panose="020B0604030504040204" pitchFamily="34" charset="-128"/>
              </a:rPr>
            </a:br>
            <a:r>
              <a:rPr lang="en-US" altLang="ja-JP" sz="1600" dirty="0">
                <a:latin typeface="Meiryo UI" panose="020B0604030504040204" pitchFamily="34" charset="-128"/>
                <a:ea typeface="Meiryo UI" panose="020B0604030504040204" pitchFamily="34" charset="-128"/>
              </a:rPr>
              <a:t>2.</a:t>
            </a:r>
            <a:r>
              <a:rPr lang="en-US" altLang="ja-JP" sz="1600" dirty="0">
                <a:solidFill>
                  <a:schemeClr val="accent6"/>
                </a:solidFill>
                <a:latin typeface="Meiryo UI" panose="020B0604030504040204" pitchFamily="34" charset="-128"/>
                <a:ea typeface="Meiryo UI" panose="020B0604030504040204" pitchFamily="34" charset="-128"/>
              </a:rPr>
              <a:t>Selective Search</a:t>
            </a:r>
            <a:r>
              <a:rPr lang="ja-JP" altLang="en-US" sz="1600">
                <a:latin typeface="Meiryo UI" panose="020B0604030504040204" pitchFamily="34" charset="-128"/>
                <a:ea typeface="Meiryo UI" panose="020B0604030504040204" pitchFamily="34" charset="-128"/>
              </a:rPr>
              <a:t>という手法で物体が写っている領域の候補</a:t>
            </a:r>
            <a:r>
              <a:rPr lang="en-US" altLang="ja-JP" sz="1600" dirty="0">
                <a:latin typeface="Meiryo UI" panose="020B0604030504040204" pitchFamily="34" charset="-128"/>
                <a:ea typeface="Meiryo UI" panose="020B0604030504040204" pitchFamily="34" charset="-128"/>
              </a:rPr>
              <a:t>(</a:t>
            </a:r>
            <a:r>
              <a:rPr lang="en" altLang="ja-JP" sz="1600" dirty="0">
                <a:solidFill>
                  <a:schemeClr val="accent6"/>
                </a:solidFill>
                <a:latin typeface="Meiryo UI" panose="020B0604030504040204" pitchFamily="34" charset="-128"/>
                <a:ea typeface="Meiryo UI" panose="020B0604030504040204" pitchFamily="34" charset="-128"/>
              </a:rPr>
              <a:t>Region Proposal</a:t>
            </a:r>
            <a:r>
              <a:rPr lang="en" altLang="ja-JP" sz="1600" dirty="0">
                <a:latin typeface="Meiryo UI" panose="020B0604030504040204" pitchFamily="34" charset="-128"/>
                <a:ea typeface="Meiryo UI" panose="020B0604030504040204" pitchFamily="34" charset="-128"/>
              </a:rPr>
              <a:t>)</a:t>
            </a:r>
            <a:r>
              <a:rPr lang="ja-JP" altLang="en-US" sz="1600">
                <a:latin typeface="Meiryo UI" panose="020B0604030504040204" pitchFamily="34" charset="-128"/>
                <a:ea typeface="Meiryo UI" panose="020B0604030504040204" pitchFamily="34" charset="-128"/>
              </a:rPr>
              <a:t>を</a:t>
            </a:r>
            <a:endParaRPr lang="en-US" altLang="ja-JP" sz="1600" dirty="0">
              <a:latin typeface="Meiryo UI" panose="020B0604030504040204" pitchFamily="34" charset="-128"/>
              <a:ea typeface="Meiryo UI" panose="020B0604030504040204" pitchFamily="34" charset="-128"/>
            </a:endParaRPr>
          </a:p>
          <a:p>
            <a:r>
              <a:rPr lang="en-US" altLang="ja-JP" sz="1600" dirty="0">
                <a:latin typeface="Meiryo UI" panose="020B0604030504040204" pitchFamily="34" charset="-128"/>
                <a:ea typeface="Meiryo UI" panose="020B0604030504040204" pitchFamily="34" charset="-128"/>
              </a:rPr>
              <a:t>   </a:t>
            </a:r>
            <a:r>
              <a:rPr lang="ja-JP" altLang="en-US" sz="1600">
                <a:latin typeface="Meiryo UI" panose="020B0604030504040204" pitchFamily="34" charset="-128"/>
                <a:ea typeface="Meiryo UI" panose="020B0604030504040204" pitchFamily="34" charset="-128"/>
              </a:rPr>
              <a:t>約</a:t>
            </a:r>
            <a:r>
              <a:rPr lang="en-US" altLang="ja-JP" sz="1600" dirty="0">
                <a:latin typeface="Meiryo UI" panose="020B0604030504040204" pitchFamily="34" charset="-128"/>
                <a:ea typeface="Meiryo UI" panose="020B0604030504040204" pitchFamily="34" charset="-128"/>
              </a:rPr>
              <a:t>2000</a:t>
            </a:r>
            <a:r>
              <a:rPr lang="ja-JP" altLang="en-US" sz="1600">
                <a:latin typeface="Meiryo UI" panose="020B0604030504040204" pitchFamily="34" charset="-128"/>
                <a:ea typeface="Meiryo UI" panose="020B0604030504040204" pitchFamily="34" charset="-128"/>
              </a:rPr>
              <a:t>個抽出し、</a:t>
            </a:r>
            <a:r>
              <a:rPr lang="en-US" altLang="ja-JP" sz="1600" dirty="0">
                <a:latin typeface="Meiryo UI" panose="020B0604030504040204" pitchFamily="34" charset="-128"/>
                <a:ea typeface="Meiryo UI" panose="020B0604030504040204" pitchFamily="34" charset="-128"/>
              </a:rPr>
              <a:t>CNN</a:t>
            </a:r>
            <a:r>
              <a:rPr lang="ja-JP" altLang="en-US" sz="1600">
                <a:latin typeface="Meiryo UI" panose="020B0604030504040204" pitchFamily="34" charset="-128"/>
                <a:ea typeface="Meiryo UI" panose="020B0604030504040204" pitchFamily="34" charset="-128"/>
              </a:rPr>
              <a:t>の入力サイズにリサイズ</a:t>
            </a:r>
            <a:br>
              <a:rPr lang="en-US" altLang="ja-JP" sz="1600" dirty="0">
                <a:latin typeface="Meiryo UI" panose="020B0604030504040204" pitchFamily="34" charset="-128"/>
                <a:ea typeface="Meiryo UI" panose="020B0604030504040204" pitchFamily="34" charset="-128"/>
              </a:rPr>
            </a:br>
            <a:r>
              <a:rPr lang="en-US" altLang="ja-JP" sz="1600" dirty="0">
                <a:latin typeface="Meiryo UI" panose="020B0604030504040204" pitchFamily="34" charset="-128"/>
                <a:ea typeface="Meiryo UI" panose="020B0604030504040204" pitchFamily="34" charset="-128"/>
              </a:rPr>
              <a:t>3.</a:t>
            </a:r>
            <a:r>
              <a:rPr lang="ja-JP" altLang="en-US" sz="1600">
                <a:latin typeface="Meiryo UI" panose="020B0604030504040204" pitchFamily="34" charset="-128"/>
                <a:ea typeface="Meiryo UI" panose="020B0604030504040204" pitchFamily="34" charset="-128"/>
              </a:rPr>
              <a:t>それぞれの領域に対して</a:t>
            </a:r>
            <a:r>
              <a:rPr lang="en-US" altLang="ja-JP" sz="1600" dirty="0">
                <a:latin typeface="Meiryo UI" panose="020B0604030504040204" pitchFamily="34" charset="-128"/>
                <a:ea typeface="Meiryo UI" panose="020B0604030504040204" pitchFamily="34" charset="-128"/>
              </a:rPr>
              <a:t>CNN</a:t>
            </a:r>
            <a:r>
              <a:rPr lang="ja-JP" altLang="en-US" sz="1600">
                <a:latin typeface="Meiryo UI" panose="020B0604030504040204" pitchFamily="34" charset="-128"/>
                <a:ea typeface="Meiryo UI" panose="020B0604030504040204" pitchFamily="34" charset="-128"/>
              </a:rPr>
              <a:t>で特徴量を計算</a:t>
            </a:r>
            <a:br>
              <a:rPr lang="en-US" altLang="ja-JP" sz="1600" dirty="0">
                <a:latin typeface="Meiryo UI" panose="020B0604030504040204" pitchFamily="34" charset="-128"/>
                <a:ea typeface="Meiryo UI" panose="020B0604030504040204" pitchFamily="34" charset="-128"/>
              </a:rPr>
            </a:br>
            <a:r>
              <a:rPr lang="en-US" altLang="ja-JP" sz="1600" dirty="0">
                <a:latin typeface="Meiryo UI" panose="020B0604030504040204" pitchFamily="34" charset="-128"/>
                <a:ea typeface="Meiryo UI" panose="020B0604030504040204" pitchFamily="34" charset="-128"/>
              </a:rPr>
              <a:t>4.</a:t>
            </a:r>
            <a:r>
              <a:rPr lang="ja-JP" altLang="en-US" sz="1600">
                <a:latin typeface="Meiryo UI" panose="020B0604030504040204" pitchFamily="34" charset="-128"/>
                <a:ea typeface="Meiryo UI" panose="020B0604030504040204" pitchFamily="34" charset="-128"/>
              </a:rPr>
              <a:t>領域の分類</a:t>
            </a:r>
            <a:r>
              <a:rPr lang="en-US" altLang="ja-JP" sz="1600" dirty="0">
                <a:latin typeface="Meiryo UI" panose="020B0604030504040204" pitchFamily="34" charset="-128"/>
                <a:ea typeface="Meiryo UI" panose="020B0604030504040204" pitchFamily="34" charset="-128"/>
              </a:rPr>
              <a:t>                                                                                </a:t>
            </a:r>
            <a:endParaRPr lang="ja-JP" altLang="en-US" sz="1600">
              <a:latin typeface="Meiryo UI" panose="020B0604030504040204" pitchFamily="34" charset="-128"/>
              <a:ea typeface="Meiryo UI" panose="020B0604030504040204" pitchFamily="34" charset="-128"/>
            </a:endParaRPr>
          </a:p>
          <a:p>
            <a:endParaRPr lang="ja-JP" altLang="en-US" sz="1350">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4D900D19-D8BE-CF4E-BF7E-E20A8F5898B0}"/>
              </a:ext>
            </a:extLst>
          </p:cNvPr>
          <p:cNvSpPr txBox="1"/>
          <p:nvPr/>
        </p:nvSpPr>
        <p:spPr>
          <a:xfrm>
            <a:off x="3434429" y="5771576"/>
            <a:ext cx="4566571" cy="584775"/>
          </a:xfrm>
          <a:prstGeom prst="rect">
            <a:avLst/>
          </a:prstGeom>
          <a:noFill/>
          <a:ln>
            <a:solidFill>
              <a:schemeClr val="accent6"/>
            </a:solidFill>
          </a:ln>
        </p:spPr>
        <p:txBody>
          <a:bodyPr wrap="none" rtlCol="0">
            <a:spAutoFit/>
          </a:bodyPr>
          <a:lstStyle/>
          <a:p>
            <a:r>
              <a:rPr lang="ja-JP" altLang="en-US" sz="1600">
                <a:latin typeface="Meiryo UI" panose="020B0604030504040204" pitchFamily="34" charset="-128"/>
                <a:ea typeface="Meiryo UI" panose="020B0604030504040204" pitchFamily="34" charset="-128"/>
              </a:rPr>
              <a:t>約</a:t>
            </a:r>
            <a:r>
              <a:rPr lang="en-US" altLang="ja-JP" sz="1600" dirty="0">
                <a:latin typeface="Meiryo UI" panose="020B0604030504040204" pitchFamily="34" charset="-128"/>
                <a:ea typeface="Meiryo UI" panose="020B0604030504040204" pitchFamily="34" charset="-128"/>
              </a:rPr>
              <a:t>2000</a:t>
            </a:r>
            <a:r>
              <a:rPr lang="ja-JP" altLang="en-US" sz="1600">
                <a:latin typeface="Meiryo UI" panose="020B0604030504040204" pitchFamily="34" charset="-128"/>
                <a:ea typeface="Meiryo UI" panose="020B0604030504040204" pitchFamily="34" charset="-128"/>
              </a:rPr>
              <a:t>の</a:t>
            </a:r>
            <a:r>
              <a:rPr lang="en-US" altLang="ja-JP" sz="1600" dirty="0">
                <a:latin typeface="Meiryo UI" panose="020B0604030504040204" pitchFamily="34" charset="-128"/>
                <a:ea typeface="Meiryo UI" panose="020B0604030504040204" pitchFamily="34" charset="-128"/>
              </a:rPr>
              <a:t>Region Proposal</a:t>
            </a:r>
            <a:r>
              <a:rPr lang="ja-JP" altLang="en-US" sz="1600">
                <a:latin typeface="Meiryo UI" panose="020B0604030504040204" pitchFamily="34" charset="-128"/>
                <a:ea typeface="Meiryo UI" panose="020B0604030504040204" pitchFamily="34" charset="-128"/>
              </a:rPr>
              <a:t>ごとに</a:t>
            </a:r>
            <a:r>
              <a:rPr lang="en-US" altLang="ja-JP" sz="1600" dirty="0">
                <a:latin typeface="Meiryo UI" panose="020B0604030504040204" pitchFamily="34" charset="-128"/>
                <a:ea typeface="Meiryo UI" panose="020B0604030504040204" pitchFamily="34" charset="-128"/>
              </a:rPr>
              <a:t>CNN</a:t>
            </a:r>
            <a:r>
              <a:rPr lang="ja-JP" altLang="en-US" sz="1600">
                <a:latin typeface="Meiryo UI" panose="020B0604030504040204" pitchFamily="34" charset="-128"/>
                <a:ea typeface="Meiryo UI" panose="020B0604030504040204" pitchFamily="34" charset="-128"/>
              </a:rPr>
              <a:t>を回すため、</a:t>
            </a:r>
            <a:endParaRPr lang="en-US" altLang="ja-JP" sz="1600" dirty="0">
              <a:latin typeface="Meiryo UI" panose="020B0604030504040204" pitchFamily="34" charset="-128"/>
              <a:ea typeface="Meiryo UI" panose="020B0604030504040204" pitchFamily="34" charset="-128"/>
            </a:endParaRPr>
          </a:p>
          <a:p>
            <a:r>
              <a:rPr lang="ja-JP" altLang="en-US" sz="1600">
                <a:latin typeface="Meiryo UI" panose="020B0604030504040204" pitchFamily="34" charset="-128"/>
                <a:ea typeface="Meiryo UI" panose="020B0604030504040204" pitchFamily="34" charset="-128"/>
              </a:rPr>
              <a:t>計算量が多く、低速</a:t>
            </a:r>
          </a:p>
        </p:txBody>
      </p:sp>
    </p:spTree>
    <p:extLst>
      <p:ext uri="{BB962C8B-B14F-4D97-AF65-F5344CB8AC3E}">
        <p14:creationId xmlns:p14="http://schemas.microsoft.com/office/powerpoint/2010/main" val="298241506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9" id="{A9D0F09D-5222-BB40-B873-9996BFACA91A}" vid="{2C96F4A5-F1B7-4347-BC32-D79F100E144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10758</TotalTime>
  <Words>2527</Words>
  <Application>Microsoft Macintosh PowerPoint</Application>
  <PresentationFormat>画面に合わせる (4:3)</PresentationFormat>
  <Paragraphs>434</Paragraphs>
  <Slides>43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Meiryo UI</vt:lpstr>
      <vt:lpstr>Meiryo</vt:lpstr>
      <vt:lpstr>游ゴシック</vt:lpstr>
      <vt:lpstr>游ゴシック Light</vt:lpstr>
      <vt:lpstr>Arial</vt:lpstr>
      <vt:lpstr>Cambria Math</vt:lpstr>
      <vt:lpstr>Office テーマ</vt:lpstr>
      <vt:lpstr>Faster R-CNN: Towards Real-Time Object Detection with Region Proposal Networks  </vt:lpstr>
      <vt:lpstr>Faster R-CNN</vt:lpstr>
      <vt:lpstr>Outlines</vt:lpstr>
      <vt:lpstr>1.Introduction</vt:lpstr>
      <vt:lpstr>1.Introduction</vt:lpstr>
      <vt:lpstr>1.Introduction</vt:lpstr>
      <vt:lpstr>1.Introduction</vt:lpstr>
      <vt:lpstr>1.Introduction</vt:lpstr>
      <vt:lpstr>1.Introduction</vt:lpstr>
      <vt:lpstr>1.Introduction</vt:lpstr>
      <vt:lpstr>1.Introduction</vt:lpstr>
      <vt:lpstr>2.Architecture</vt:lpstr>
      <vt:lpstr>2.Architecture -2.1 CNN</vt:lpstr>
      <vt:lpstr>2.Architecture -2.2 RPN</vt:lpstr>
      <vt:lpstr>2.Architecture -2.2 RPN</vt:lpstr>
      <vt:lpstr>2.Architecture -2.2 RPN</vt:lpstr>
      <vt:lpstr>2.Architecture -2.2 RPN</vt:lpstr>
      <vt:lpstr>2.Architecture -2.2 RPN</vt:lpstr>
      <vt:lpstr>2.Architecture -2.2 RPN</vt:lpstr>
      <vt:lpstr>2.Architecture -2.2 RPN</vt:lpstr>
      <vt:lpstr>2.Architecture -2.2 RPN</vt:lpstr>
      <vt:lpstr>2.Architecture -2.3 Fast R-CNN</vt:lpstr>
      <vt:lpstr>2.Architecture -2.3 Fast R-CNN</vt:lpstr>
      <vt:lpstr>2.Architecture -2.3 Fast R-CNN</vt:lpstr>
      <vt:lpstr>2.Architecture -2.3 Fast R-CNN</vt:lpstr>
      <vt:lpstr>2.Architecture -2.3 Fast R-CNN</vt:lpstr>
      <vt:lpstr>2.Architecture -2.3 Fast R-CNN</vt:lpstr>
      <vt:lpstr>3.Trainig</vt:lpstr>
      <vt:lpstr>3.Trainig</vt:lpstr>
      <vt:lpstr>3.Trainig</vt:lpstr>
      <vt:lpstr>3.Training</vt:lpstr>
      <vt:lpstr>4.Experiments and Results</vt:lpstr>
      <vt:lpstr>4.Experiments and Results</vt:lpstr>
      <vt:lpstr>4.Experiments and Results</vt:lpstr>
      <vt:lpstr>4.Experiments and Results</vt:lpstr>
      <vt:lpstr>4.Experiments and Results</vt:lpstr>
      <vt:lpstr>4.Experiment and Results</vt:lpstr>
      <vt:lpstr>4.Experiment and Results</vt:lpstr>
      <vt:lpstr>4.Experiment and Results</vt:lpstr>
      <vt:lpstr>4.Experiment and Results</vt:lpstr>
      <vt:lpstr>4.Experiment and Results</vt:lpstr>
      <vt:lpstr>5.Conclusion</vt:lpstr>
      <vt:lpstr>6.Additionals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Faster R-CNN: Towards Real-Time Object Detection with Region Proposal Networks  </dc:title>
  <dc:creator>透大 中谷</dc:creator>
  <cp:lastModifiedBy>透大 中谷</cp:lastModifiedBy>
  <cp:revision>110</cp:revision>
  <dcterms:created xsi:type="dcterms:W3CDTF">2019-11-19T04:34:20Z</dcterms:created>
  <dcterms:modified xsi:type="dcterms:W3CDTF">2020-04-22T06:07:57Z</dcterms:modified>
</cp:coreProperties>
</file>